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221" r:id="rId1"/>
    <p:sldMasterId id="2147484232" r:id="rId2"/>
    <p:sldMasterId id="2147484234" r:id="rId3"/>
    <p:sldMasterId id="2147484236" r:id="rId4"/>
    <p:sldMasterId id="2147484238" r:id="rId5"/>
    <p:sldMasterId id="2147484240" r:id="rId6"/>
    <p:sldMasterId id="2147484242" r:id="rId7"/>
    <p:sldMasterId id="2147484244" r:id="rId8"/>
    <p:sldMasterId id="2147484257" r:id="rId9"/>
    <p:sldMasterId id="2147484259" r:id="rId10"/>
  </p:sldMasterIdLst>
  <p:notesMasterIdLst>
    <p:notesMasterId r:id="rId27"/>
  </p:notesMasterIdLst>
  <p:sldIdLst>
    <p:sldId id="673" r:id="rId11"/>
    <p:sldId id="684" r:id="rId12"/>
    <p:sldId id="703" r:id="rId13"/>
    <p:sldId id="685" r:id="rId14"/>
    <p:sldId id="691" r:id="rId15"/>
    <p:sldId id="692" r:id="rId16"/>
    <p:sldId id="702" r:id="rId17"/>
    <p:sldId id="695" r:id="rId18"/>
    <p:sldId id="693" r:id="rId19"/>
    <p:sldId id="694" r:id="rId20"/>
    <p:sldId id="696" r:id="rId21"/>
    <p:sldId id="697" r:id="rId22"/>
    <p:sldId id="699" r:id="rId23"/>
    <p:sldId id="700" r:id="rId24"/>
    <p:sldId id="701" r:id="rId25"/>
    <p:sldId id="586" r:id="rId26"/>
  </p:sldIdLst>
  <p:sldSz cx="9144000" cy="6858000" type="screen4x3"/>
  <p:notesSz cx="7010400" cy="9236075"/>
  <p:custShowLst>
    <p:custShow name="Custom Show 1" id="0">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kern="1200">
        <a:solidFill>
          <a:schemeClr val="tx1"/>
        </a:solidFill>
        <a:latin typeface="Arial" pitchFamily="34" charset="0"/>
        <a:ea typeface="ＭＳ Ｐゴシック" pitchFamily="34" charset="-128"/>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showPr>
  <p:clrMru>
    <a:srgbClr val="FFDA65"/>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43" autoAdjust="0"/>
  </p:normalViewPr>
  <p:slideViewPr>
    <p:cSldViewPr>
      <p:cViewPr>
        <p:scale>
          <a:sx n="75" d="100"/>
          <a:sy n="75" d="100"/>
        </p:scale>
        <p:origin x="-706"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80" y="-90"/>
      </p:cViewPr>
      <p:guideLst>
        <p:guide orient="horz" pos="2909"/>
        <p:guide pos="2208"/>
      </p:guideLst>
    </p:cSldViewPr>
  </p:notes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wrap="square" lIns="90992" tIns="45496" rIns="90992" bIns="45496" numCol="1" anchor="t" anchorCtr="0" compatLnSpc="1">
            <a:prstTxWarp prst="textNoShape">
              <a:avLst/>
            </a:prstTxWarp>
          </a:bodyPr>
          <a:lstStyle>
            <a:lvl1pPr>
              <a:defRPr sz="1200">
                <a:latin typeface="Calibri" pitchFamily="34" charset="0"/>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1963"/>
          </a:xfrm>
          <a:prstGeom prst="rect">
            <a:avLst/>
          </a:prstGeom>
        </p:spPr>
        <p:txBody>
          <a:bodyPr vert="horz" wrap="square" lIns="90992" tIns="45496" rIns="90992" bIns="45496" numCol="1" anchor="t" anchorCtr="0" compatLnSpc="1">
            <a:prstTxWarp prst="textNoShape">
              <a:avLst/>
            </a:prstTxWarp>
          </a:bodyPr>
          <a:lstStyle>
            <a:lvl1pPr algn="r">
              <a:defRPr sz="1200">
                <a:latin typeface="Calibri" charset="0"/>
                <a:ea typeface="ＭＳ Ｐゴシック" charset="-128"/>
                <a:cs typeface="+mn-cs"/>
              </a:defRPr>
            </a:lvl1pPr>
          </a:lstStyle>
          <a:p>
            <a:pPr>
              <a:defRPr/>
            </a:pPr>
            <a:fld id="{432782FE-A154-48D5-A15E-97E109E77AC1}" type="datetime1">
              <a:rPr lang="en-US"/>
              <a:pPr>
                <a:defRPr/>
              </a:pPr>
              <a:t>10/6/2013</a:t>
            </a:fld>
            <a:endParaRPr lang="en-US" dirty="0"/>
          </a:p>
        </p:txBody>
      </p:sp>
      <p:sp>
        <p:nvSpPr>
          <p:cNvPr id="4" name="Slide Image Placeholder 3"/>
          <p:cNvSpPr>
            <a:spLocks noGrp="1" noRot="1" noChangeAspect="1"/>
          </p:cNvSpPr>
          <p:nvPr>
            <p:ph type="sldImg" idx="2"/>
          </p:nvPr>
        </p:nvSpPr>
        <p:spPr>
          <a:xfrm>
            <a:off x="1196975" y="693738"/>
            <a:ext cx="4616450" cy="3462337"/>
          </a:xfrm>
          <a:prstGeom prst="rect">
            <a:avLst/>
          </a:prstGeom>
          <a:noFill/>
          <a:ln w="12700">
            <a:solidFill>
              <a:prstClr val="black"/>
            </a:solidFill>
          </a:ln>
        </p:spPr>
        <p:txBody>
          <a:bodyPr vert="horz" lIns="90992" tIns="45496" rIns="90992" bIns="45496" rtlCol="0" anchor="ctr"/>
          <a:lstStyle/>
          <a:p>
            <a:pPr lvl="0"/>
            <a:endParaRPr lang="en-US" noProof="0" dirty="0"/>
          </a:p>
        </p:txBody>
      </p:sp>
      <p:sp>
        <p:nvSpPr>
          <p:cNvPr id="5" name="Notes Placeholder 4"/>
          <p:cNvSpPr>
            <a:spLocks noGrp="1"/>
          </p:cNvSpPr>
          <p:nvPr>
            <p:ph type="body" sz="quarter" idx="3"/>
          </p:nvPr>
        </p:nvSpPr>
        <p:spPr>
          <a:xfrm>
            <a:off x="700088" y="4387850"/>
            <a:ext cx="5610225" cy="4156075"/>
          </a:xfrm>
          <a:prstGeom prst="rect">
            <a:avLst/>
          </a:prstGeom>
        </p:spPr>
        <p:txBody>
          <a:bodyPr vert="horz" lIns="90992" tIns="45496" rIns="90992" bIns="45496"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772525"/>
            <a:ext cx="3038475" cy="461963"/>
          </a:xfrm>
          <a:prstGeom prst="rect">
            <a:avLst/>
          </a:prstGeom>
        </p:spPr>
        <p:txBody>
          <a:bodyPr vert="horz" wrap="square" lIns="90992" tIns="45496" rIns="90992" bIns="45496" numCol="1" anchor="b" anchorCtr="0" compatLnSpc="1">
            <a:prstTxWarp prst="textNoShape">
              <a:avLst/>
            </a:prstTxWarp>
          </a:bodyPr>
          <a:lstStyle>
            <a:lvl1pPr>
              <a:defRPr sz="1200">
                <a:latin typeface="Calibri"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772525"/>
            <a:ext cx="3038475" cy="461963"/>
          </a:xfrm>
          <a:prstGeom prst="rect">
            <a:avLst/>
          </a:prstGeom>
        </p:spPr>
        <p:txBody>
          <a:bodyPr vert="horz" wrap="square" lIns="90992" tIns="45496" rIns="90992" bIns="45496" numCol="1" anchor="b" anchorCtr="0" compatLnSpc="1">
            <a:prstTxWarp prst="textNoShape">
              <a:avLst/>
            </a:prstTxWarp>
          </a:bodyPr>
          <a:lstStyle>
            <a:lvl1pPr algn="r">
              <a:defRPr sz="1200">
                <a:latin typeface="Calibri" charset="0"/>
                <a:ea typeface="ＭＳ Ｐゴシック" charset="-128"/>
                <a:cs typeface="+mn-cs"/>
              </a:defRPr>
            </a:lvl1pPr>
          </a:lstStyle>
          <a:p>
            <a:pPr>
              <a:defRPr/>
            </a:pPr>
            <a:fld id="{4BBFDC95-3CCA-4A2A-9B72-0395EEAE5EA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pPr>
              <a:defRPr/>
            </a:pPr>
            <a:fld id="{4BBFDC95-3CCA-4A2A-9B72-0395EEAE5EA7}" type="slidenum">
              <a:rPr lang="en-US" smtClean="0"/>
              <a:pPr>
                <a:defRPr/>
              </a:pPr>
              <a:t>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 name="Picture 2" descr="DUMAS_TAG_RGB.JPG"/>
          <p:cNvPicPr>
            <a:picLocks noChangeAspect="1"/>
          </p:cNvPicPr>
          <p:nvPr/>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2" descr="DUMAS_TAG_RGB.JPG"/>
          <p:cNvPicPr>
            <a:picLocks noChangeAspect="1"/>
          </p:cNvPicPr>
          <p:nvPr userDrawn="1"/>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DUMAS_TAG_RGB.JPG"/>
          <p:cNvPicPr>
            <a:picLocks noChangeAspect="1"/>
          </p:cNvPicPr>
          <p:nvPr userDrawn="1"/>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5867400" y="2063750"/>
            <a:ext cx="2590800" cy="2965450"/>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endParaRPr lang="en-US" smtClean="0">
              <a:cs typeface="+mn-cs"/>
            </a:endParaRPr>
          </a:p>
        </p:txBody>
      </p:sp>
      <p:pic>
        <p:nvPicPr>
          <p:cNvPr id="3" name="Picture 3" descr="DUMAS_TAG_RGB.JPG"/>
          <p:cNvPicPr>
            <a:picLocks noChangeAspect="1"/>
          </p:cNvPicPr>
          <p:nvPr userDrawn="1"/>
        </p:nvPicPr>
        <p:blipFill>
          <a:blip r:embed="rId2" cstate="print"/>
          <a:srcRect/>
          <a:stretch>
            <a:fillRect/>
          </a:stretch>
        </p:blipFill>
        <p:spPr bwMode="auto">
          <a:xfrm>
            <a:off x="6173788" y="5799138"/>
            <a:ext cx="2684462" cy="982662"/>
          </a:xfrm>
          <a:prstGeom prst="rect">
            <a:avLst/>
          </a:prstGeom>
          <a:noFill/>
          <a:ln w="9525">
            <a:noFill/>
            <a:miter lim="800000"/>
            <a:headEnd/>
            <a:tailEnd/>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ext">
    <p:spTree>
      <p:nvGrpSpPr>
        <p:cNvPr id="1" name=""/>
        <p:cNvGrpSpPr/>
        <p:nvPr/>
      </p:nvGrpSpPr>
      <p:grpSpPr>
        <a:xfrm>
          <a:off x="0" y="0"/>
          <a:ext cx="0" cy="0"/>
          <a:chOff x="0" y="0"/>
          <a:chExt cx="0" cy="0"/>
        </a:xfrm>
      </p:grpSpPr>
      <p:sp>
        <p:nvSpPr>
          <p:cNvPr id="15" name="Text Placeholder 9"/>
          <p:cNvSpPr>
            <a:spLocks noGrp="1"/>
          </p:cNvSpPr>
          <p:nvPr>
            <p:ph type="body" sz="quarter" idx="15"/>
          </p:nvPr>
        </p:nvSpPr>
        <p:spPr>
          <a:xfrm>
            <a:off x="512763" y="1"/>
            <a:ext cx="8178800" cy="1168400"/>
          </a:xfrm>
          <a:prstGeom prst="rect">
            <a:avLst/>
          </a:prstGeom>
        </p:spPr>
        <p:txBody>
          <a:bodyPr anchor="ctr"/>
          <a:lstStyle>
            <a:lvl1pPr marL="0" indent="0">
              <a:defRPr sz="3000">
                <a:solidFill>
                  <a:schemeClr val="bg1"/>
                </a:solidFill>
              </a:defRPr>
            </a:lvl1pPr>
          </a:lstStyle>
          <a:p>
            <a:pPr lvl="0"/>
            <a:r>
              <a:rPr lang="en-US" dirty="0" smtClean="0"/>
              <a:t>Click to edit Master text styles</a:t>
            </a:r>
          </a:p>
        </p:txBody>
      </p:sp>
      <p:sp>
        <p:nvSpPr>
          <p:cNvPr id="18" name="Text Placeholder 17"/>
          <p:cNvSpPr>
            <a:spLocks noGrp="1"/>
          </p:cNvSpPr>
          <p:nvPr>
            <p:ph type="body" sz="quarter" idx="16"/>
          </p:nvPr>
        </p:nvSpPr>
        <p:spPr>
          <a:xfrm>
            <a:off x="512763" y="1439333"/>
            <a:ext cx="8178800" cy="4656667"/>
          </a:xfrm>
          <a:prstGeom prst="rect">
            <a:avLst/>
          </a:prstGeom>
        </p:spPr>
        <p:txBody>
          <a:bodyPr/>
          <a:lstStyle>
            <a:lvl1pPr marL="0" indent="0">
              <a:defRPr sz="2200"/>
            </a:lvl1pPr>
            <a:lvl2pPr>
              <a:defRPr sz="1900"/>
            </a:lvl2pPr>
            <a:lvl4pPr>
              <a:defRPr sz="1900"/>
            </a:lvl4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 xmlns:p14="http://schemas.microsoft.com/office/powerpoint/2010/main" val="25462595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0BFCE84-C3F9-43B0-918B-51A414F13A35}" type="datetime1">
              <a:rPr lang="en-US"/>
              <a:pPr>
                <a:defRPr/>
              </a:pPr>
              <a:t>10/6/2013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3E9A89-5828-424A-9679-45BB096B6461}"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0B8E17F-625B-43F8-BED5-A8B2C426A46A}" type="datetime1">
              <a:rPr lang="en-US"/>
              <a:pPr>
                <a:defRPr/>
              </a:pPr>
              <a:t>10/6/2013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43D6570-AAF9-42F2-BBAC-3836705AFA21}"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63824EA-2C59-447A-A5E5-903E7B0D46A6}" type="datetime1">
              <a:rPr lang="en-US"/>
              <a:pPr>
                <a:defRPr/>
              </a:pPr>
              <a:t>10/6/2013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A949CAA-7BF5-4629-8148-23E0F9AA7F0F}"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B3244BF-3314-4DBA-B7F3-74E5CE77B174}" type="datetime1">
              <a:rPr lang="en-US"/>
              <a:pPr>
                <a:defRPr/>
              </a:pPr>
              <a:t>10/6/2013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0E20598-2ABF-4C8B-8F69-46DDF8AC4173}"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9774482-320A-4E10-B0E9-08418217C41A}" type="datetime1">
              <a:rPr lang="en-US"/>
              <a:pPr>
                <a:defRPr/>
              </a:pPr>
              <a:t>10/6/2013</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AD52ABB-66DB-4184-9DB4-8BC8058C6D99}"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FBDAD6B-F9ED-4149-B5D4-062FD5FE3F84}" type="datetime1">
              <a:rPr lang="en-US"/>
              <a:pPr>
                <a:defRPr/>
              </a:pPr>
              <a:t>10/6/2013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9166A07-C3B4-4758-9C20-6C7D45BB4849}"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1066800"/>
          </a:xfrm>
          <a:prstGeom prst="rect">
            <a:avLst/>
          </a:prstGeo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2514600"/>
            <a:ext cx="3810000" cy="3581400"/>
          </a:xfrm>
          <a:prstGeom prst="rect">
            <a:avLst/>
          </a:prstGeom>
        </p:spPr>
        <p:txBody>
          <a:bodyPr/>
          <a:lstStyle/>
          <a:p>
            <a:pPr lvl="0"/>
            <a:endParaRPr lang="en-US" noProof="0" dirty="0" smtClean="0"/>
          </a:p>
        </p:txBody>
      </p:sp>
      <p:sp>
        <p:nvSpPr>
          <p:cNvPr id="4" name="Text Placeholder 3"/>
          <p:cNvSpPr>
            <a:spLocks noGrp="1"/>
          </p:cNvSpPr>
          <p:nvPr>
            <p:ph type="body" sz="half" idx="2"/>
          </p:nvPr>
        </p:nvSpPr>
        <p:spPr>
          <a:xfrm>
            <a:off x="4648200" y="2514600"/>
            <a:ext cx="3810000" cy="3581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6727825" y="6408738"/>
            <a:ext cx="1919288" cy="365125"/>
          </a:xfrm>
          <a:prstGeom prst="rect">
            <a:avLst/>
          </a:prstGeom>
        </p:spPr>
        <p:txBody>
          <a:bodyPr/>
          <a:lstStyle>
            <a:lvl1pPr>
              <a:defRPr>
                <a:latin typeface="Arial" pitchFamily="34" charset="0"/>
                <a:ea typeface="+mn-ea"/>
                <a:cs typeface="+mn-cs"/>
              </a:defRPr>
            </a:lvl1pPr>
          </a:lstStyle>
          <a:p>
            <a:pPr>
              <a:defRPr/>
            </a:pPr>
            <a:endParaRPr lang="en-US"/>
          </a:p>
        </p:txBody>
      </p:sp>
      <p:sp>
        <p:nvSpPr>
          <p:cNvPr id="6" name="Footer Placeholder 5"/>
          <p:cNvSpPr>
            <a:spLocks noGrp="1" noChangeArrowheads="1"/>
          </p:cNvSpPr>
          <p:nvPr>
            <p:ph type="ftr" sz="quarter" idx="11"/>
          </p:nvPr>
        </p:nvSpPr>
        <p:spPr>
          <a:xfrm>
            <a:off x="4379913" y="6408738"/>
            <a:ext cx="2351087" cy="365125"/>
          </a:xfrm>
          <a:prstGeom prst="rect">
            <a:avLst/>
          </a:prstGeom>
        </p:spPr>
        <p:txBody>
          <a:bodyPr/>
          <a:lstStyle>
            <a:lvl1pPr>
              <a:defRPr>
                <a:latin typeface="Arial" pitchFamily="34" charset="0"/>
                <a:ea typeface="+mn-ea"/>
                <a:cs typeface="+mn-cs"/>
              </a:defRPr>
            </a:lvl1pPr>
          </a:lstStyle>
          <a:p>
            <a:pPr>
              <a:defRPr/>
            </a:pPr>
            <a:endParaRPr lang="en-US"/>
          </a:p>
        </p:txBody>
      </p:sp>
      <p:sp>
        <p:nvSpPr>
          <p:cNvPr id="7" name="Slide Number Placeholder 6"/>
          <p:cNvSpPr>
            <a:spLocks noGrp="1" noChangeArrowheads="1"/>
          </p:cNvSpPr>
          <p:nvPr>
            <p:ph type="sldNum" sz="quarter" idx="12"/>
          </p:nvPr>
        </p:nvSpPr>
        <p:spPr>
          <a:xfrm>
            <a:off x="8647113" y="6408738"/>
            <a:ext cx="366712"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charset="-128"/>
                <a:cs typeface="+mn-cs"/>
              </a:defRPr>
            </a:lvl1pPr>
          </a:lstStyle>
          <a:p>
            <a:pPr>
              <a:defRPr/>
            </a:pPr>
            <a:fld id="{B29613EF-9A04-4A92-99C8-38E4CB2AA55D}"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B469975-7979-48B7-BA40-C809FC9CC51D}" type="datetime1">
              <a:rPr lang="en-US"/>
              <a:pPr>
                <a:defRPr/>
              </a:pPr>
              <a:t>10/6/2013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431A6EB-111B-4017-B7A0-C03E2C87E970}"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942AD19-0E00-4A4C-B88B-3ADFD50C7E8D}" type="datetime1">
              <a:rPr lang="en-US"/>
              <a:pPr>
                <a:defRPr/>
              </a:pPr>
              <a:t>10/6/2013</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D937B42-8A2D-4754-A51E-30B7B5FE8F1B}"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2EEDB1-C436-4960-A6BD-F743EED6A19D}" type="datetime1">
              <a:rPr lang="en-US"/>
              <a:pPr>
                <a:defRPr/>
              </a:pPr>
              <a:t>10/6/2013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195002-28A5-465E-8470-170F586BE4E0}"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DB9216-3431-4968-B160-78D1552E356B}" type="datetime1">
              <a:rPr lang="en-US"/>
              <a:pPr>
                <a:defRPr/>
              </a:pPr>
              <a:t>10/6/2013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FCCD22B-3997-4996-B659-9819D115BBF3}"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92C1A06-D403-474D-8F74-505205A8DA34}" type="datetime1">
              <a:rPr lang="en-US"/>
              <a:pPr>
                <a:defRPr/>
              </a:pPr>
              <a:t>10/6/2013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E5A354-E6E5-4CDE-9003-C0F9F41FEB1B}"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83A1D3-3374-4247-9AB3-2FAB1D453522}" type="datetime1">
              <a:rPr lang="en-US"/>
              <a:pPr>
                <a:defRPr/>
              </a:pPr>
              <a:t>10/6/2013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19C623-76CA-4C05-897F-5140B009A65D}"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DUMAS_TAG_RGB.JPG"/>
          <p:cNvPicPr>
            <a:picLocks noChangeAspect="1"/>
          </p:cNvPicPr>
          <p:nvPr userDrawn="1"/>
        </p:nvPicPr>
        <p:blipFill>
          <a:blip r:embed="rId2" cstate="print"/>
          <a:srcRect/>
          <a:stretch>
            <a:fillRect/>
          </a:stretch>
        </p:blipFill>
        <p:spPr bwMode="auto">
          <a:xfrm>
            <a:off x="6173788" y="5799138"/>
            <a:ext cx="2684462" cy="982662"/>
          </a:xfrm>
          <a:prstGeom prst="rect">
            <a:avLst/>
          </a:prstGeom>
          <a:noFill/>
          <a:ln w="9525">
            <a:noFill/>
            <a:miter lim="800000"/>
            <a:headEnd/>
            <a:tailEnd/>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ooter Placeholder 4"/>
          <p:cNvSpPr txBox="1">
            <a:spLocks/>
          </p:cNvSpPr>
          <p:nvPr userDrawn="1"/>
        </p:nvSpPr>
        <p:spPr bwMode="auto">
          <a:xfrm>
            <a:off x="901700" y="6197600"/>
            <a:ext cx="2895600" cy="365125"/>
          </a:xfrm>
          <a:prstGeom prst="rect">
            <a:avLst/>
          </a:prstGeom>
          <a:noFill/>
          <a:ln>
            <a:noFill/>
          </a:ln>
          <a:extLst>
            <a:ext uri="{909E8E84-426E-40DD-AFC4-6F175D3DCCD1}"/>
            <a:ext uri="{91240B29-F687-4F45-9708-019B960494DF}"/>
          </a:ex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endParaRPr lang="en-US" sz="1200" smtClean="0">
              <a:solidFill>
                <a:schemeClr val="bg1"/>
              </a:solidFill>
              <a:cs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9"/>
          <p:cNvSpPr>
            <a:spLocks noGrp="1"/>
          </p:cNvSpPr>
          <p:nvPr>
            <p:ph type="dt" sz="half" idx="10"/>
          </p:nvPr>
        </p:nvSpPr>
        <p:spPr>
          <a:xfrm>
            <a:off x="6727825" y="6408738"/>
            <a:ext cx="1919288" cy="365125"/>
          </a:xfrm>
          <a:prstGeom prst="rect">
            <a:avLst/>
          </a:prstGeom>
        </p:spPr>
        <p:txBody>
          <a:bodyPr/>
          <a:lstStyle>
            <a:lvl1pPr>
              <a:defRPr>
                <a:latin typeface="Arial" pitchFamily="34" charset="0"/>
                <a:ea typeface="+mn-ea"/>
                <a:cs typeface="+mn-cs"/>
              </a:defRPr>
            </a:lvl1pPr>
          </a:lstStyle>
          <a:p>
            <a:pPr>
              <a:defRPr/>
            </a:pPr>
            <a:endParaRPr lang="en-CA"/>
          </a:p>
        </p:txBody>
      </p:sp>
      <p:sp>
        <p:nvSpPr>
          <p:cNvPr id="4" name="Footer Placeholder 21"/>
          <p:cNvSpPr>
            <a:spLocks noGrp="1"/>
          </p:cNvSpPr>
          <p:nvPr>
            <p:ph type="ftr" sz="quarter" idx="11"/>
          </p:nvPr>
        </p:nvSpPr>
        <p:spPr>
          <a:xfrm>
            <a:off x="4379913" y="6408738"/>
            <a:ext cx="2351087" cy="365125"/>
          </a:xfrm>
          <a:prstGeom prst="rect">
            <a:avLst/>
          </a:prstGeom>
        </p:spPr>
        <p:txBody>
          <a:bodyPr/>
          <a:lstStyle>
            <a:lvl1pPr>
              <a:defRPr>
                <a:latin typeface="Arial" pitchFamily="34" charset="0"/>
                <a:ea typeface="+mn-ea"/>
                <a:cs typeface="+mn-cs"/>
              </a:defRPr>
            </a:lvl1pPr>
          </a:lstStyle>
          <a:p>
            <a:pPr>
              <a:defRPr/>
            </a:pPr>
            <a:endParaRPr lang="en-CA"/>
          </a:p>
        </p:txBody>
      </p:sp>
      <p:sp>
        <p:nvSpPr>
          <p:cNvPr id="5" name="Slide Number Placeholder 17"/>
          <p:cNvSpPr>
            <a:spLocks noGrp="1"/>
          </p:cNvSpPr>
          <p:nvPr>
            <p:ph type="sldNum" sz="quarter" idx="12"/>
          </p:nvPr>
        </p:nvSpPr>
        <p:spPr>
          <a:xfrm>
            <a:off x="8647113" y="6408738"/>
            <a:ext cx="366712"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charset="-128"/>
                <a:cs typeface="+mn-cs"/>
              </a:defRPr>
            </a:lvl1pPr>
          </a:lstStyle>
          <a:p>
            <a:pPr>
              <a:defRPr/>
            </a:pPr>
            <a:fld id="{26F149EB-3F92-4ADA-95BD-06DD3FE624DB}" type="slidenum">
              <a:rPr lang="en-CA"/>
              <a:pPr>
                <a:defRPr/>
              </a:pPr>
              <a:t>‹#›</a:t>
            </a:fld>
            <a:endParaRPr lang="en-C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173163" y="457200"/>
            <a:ext cx="7772400" cy="5638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3" name="Slide Number Placeholder 2"/>
          <p:cNvSpPr>
            <a:spLocks noGrp="1"/>
          </p:cNvSpPr>
          <p:nvPr>
            <p:ph type="sldNum" sz="quarter" idx="10"/>
          </p:nvPr>
        </p:nvSpPr>
        <p:spPr>
          <a:xfrm>
            <a:off x="0" y="5257800"/>
            <a:ext cx="914400" cy="457200"/>
          </a:xfrm>
          <a:prstGeom prst="rect">
            <a:avLst/>
          </a:prstGeom>
        </p:spPr>
        <p:txBody>
          <a:bodyPr/>
          <a:lstStyle>
            <a:lvl1pPr>
              <a:defRPr>
                <a:latin typeface="Arial" charset="0"/>
                <a:ea typeface="ＭＳ Ｐゴシック" charset="-128"/>
                <a:cs typeface="+mn-cs"/>
              </a:defRPr>
            </a:lvl1pPr>
          </a:lstStyle>
          <a:p>
            <a:pPr>
              <a:defRPr/>
            </a:pPr>
            <a:r>
              <a:rPr lang="en-US"/>
              <a:t> Slide </a:t>
            </a:r>
            <a:fld id="{0744FD47-7D3B-4C3D-A6E0-0EC73E9C5BC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73163" y="457200"/>
            <a:ext cx="7772400" cy="1143000"/>
          </a:xfrm>
          <a:prstGeom prst="rect">
            <a:avLst/>
          </a:prstGeom>
        </p:spPr>
        <p:txBody>
          <a:bodyPr/>
          <a:lstStyle/>
          <a:p>
            <a:r>
              <a:rPr lang="en-US" smtClean="0"/>
              <a:t>Click to edit Master title style</a:t>
            </a:r>
            <a:endParaRPr lang="en-CA"/>
          </a:p>
        </p:txBody>
      </p:sp>
      <p:sp>
        <p:nvSpPr>
          <p:cNvPr id="3" name="Content Placeholder 2"/>
          <p:cNvSpPr>
            <a:spLocks noGrp="1"/>
          </p:cNvSpPr>
          <p:nvPr>
            <p:ph idx="1"/>
          </p:nvPr>
        </p:nvSpPr>
        <p:spPr>
          <a:xfrm>
            <a:off x="1173163" y="1981200"/>
            <a:ext cx="77724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Slide Number Placeholder 3"/>
          <p:cNvSpPr>
            <a:spLocks noGrp="1"/>
          </p:cNvSpPr>
          <p:nvPr>
            <p:ph type="sldNum" sz="quarter" idx="10"/>
          </p:nvPr>
        </p:nvSpPr>
        <p:spPr>
          <a:xfrm>
            <a:off x="0" y="5257800"/>
            <a:ext cx="914400" cy="457200"/>
          </a:xfrm>
          <a:prstGeom prst="rect">
            <a:avLst/>
          </a:prstGeom>
        </p:spPr>
        <p:txBody>
          <a:bodyPr/>
          <a:lstStyle>
            <a:lvl1pPr>
              <a:defRPr>
                <a:latin typeface="Arial" charset="0"/>
                <a:ea typeface="ＭＳ Ｐゴシック" charset="-128"/>
                <a:cs typeface="+mn-cs"/>
              </a:defRPr>
            </a:lvl1pPr>
          </a:lstStyle>
          <a:p>
            <a:pPr>
              <a:defRPr/>
            </a:pPr>
            <a:r>
              <a:rPr lang="en-US"/>
              <a:t> Slide </a:t>
            </a:r>
            <a:fld id="{A3D0DAA2-BAA9-45EE-84C7-3C87D43E7F3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DUMAS_TAG_RGB.JPG"/>
          <p:cNvPicPr>
            <a:picLocks noChangeAspect="1"/>
          </p:cNvPicPr>
          <p:nvPr userDrawn="1"/>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a:xfrm>
            <a:off x="6727825" y="6408738"/>
            <a:ext cx="1919288" cy="365125"/>
          </a:xfrm>
          <a:prstGeom prst="rect">
            <a:avLst/>
          </a:prstGeom>
        </p:spPr>
        <p:txBody>
          <a:bodyPr/>
          <a:lstStyle>
            <a:lvl1pPr>
              <a:defRPr>
                <a:latin typeface="Arial" pitchFamily="34" charset="0"/>
                <a:ea typeface="+mn-ea"/>
                <a:cs typeface="+mn-cs"/>
              </a:defRPr>
            </a:lvl1pPr>
          </a:lstStyle>
          <a:p>
            <a:pPr>
              <a:defRPr/>
            </a:pPr>
            <a:endParaRPr lang="en-US"/>
          </a:p>
        </p:txBody>
      </p:sp>
      <p:sp>
        <p:nvSpPr>
          <p:cNvPr id="3" name="Footer Placeholder 21"/>
          <p:cNvSpPr>
            <a:spLocks noGrp="1"/>
          </p:cNvSpPr>
          <p:nvPr>
            <p:ph type="ftr" sz="quarter" idx="11"/>
          </p:nvPr>
        </p:nvSpPr>
        <p:spPr>
          <a:xfrm>
            <a:off x="4379913" y="6408738"/>
            <a:ext cx="2351087" cy="365125"/>
          </a:xfrm>
          <a:prstGeom prst="rect">
            <a:avLst/>
          </a:prstGeom>
        </p:spPr>
        <p:txBody>
          <a:bodyPr/>
          <a:lstStyle>
            <a:lvl1pPr>
              <a:defRPr>
                <a:latin typeface="Arial" pitchFamily="34" charset="0"/>
                <a:ea typeface="+mn-ea"/>
                <a:cs typeface="+mn-cs"/>
              </a:defRPr>
            </a:lvl1pPr>
          </a:lstStyle>
          <a:p>
            <a:pPr>
              <a:defRPr/>
            </a:pPr>
            <a:endParaRPr lang="en-US"/>
          </a:p>
        </p:txBody>
      </p:sp>
      <p:sp>
        <p:nvSpPr>
          <p:cNvPr id="4" name="Slide Number Placeholder 17"/>
          <p:cNvSpPr>
            <a:spLocks noGrp="1"/>
          </p:cNvSpPr>
          <p:nvPr>
            <p:ph type="sldNum" sz="quarter" idx="12"/>
          </p:nvPr>
        </p:nvSpPr>
        <p:spPr>
          <a:xfrm>
            <a:off x="8647113" y="6408738"/>
            <a:ext cx="366712"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charset="-128"/>
                <a:cs typeface="+mn-cs"/>
              </a:defRPr>
            </a:lvl1pPr>
          </a:lstStyle>
          <a:p>
            <a:pPr>
              <a:defRPr/>
            </a:pPr>
            <a:fld id="{9D455165-BE99-4B89-8C25-AB65338FE10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DUMAS_TAG_RGB.JPG"/>
          <p:cNvPicPr>
            <a:picLocks noChangeAspect="1"/>
          </p:cNvPicPr>
          <p:nvPr userDrawn="1"/>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DUMAS_TAG_RGB.JPG"/>
          <p:cNvPicPr>
            <a:picLocks noChangeAspect="1"/>
          </p:cNvPicPr>
          <p:nvPr userDrawn="1"/>
        </p:nvPicPr>
        <p:blipFill>
          <a:blip r:embed="rId2" cstate="print"/>
          <a:srcRect/>
          <a:stretch>
            <a:fillRect/>
          </a:stretch>
        </p:blipFill>
        <p:spPr bwMode="auto">
          <a:xfrm>
            <a:off x="4648200" y="5153025"/>
            <a:ext cx="4354513" cy="1593850"/>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10.xml"/><Relationship Id="rId1"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8.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8.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cover_01.gif" descr="/Volumes/data-1/Data C-G/1173 Dumas Contracting/1173.01 Logo and Visual Style/Design/PPT template/Images/bkgds for ppt/cover_01.gif"/>
          <p:cNvPicPr>
            <a:picLocks noChangeAspect="1"/>
          </p:cNvPicPr>
          <p:nvPr/>
        </p:nvPicPr>
        <p:blipFill>
          <a:blip r:embed="rId7"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86" r:id="rId1"/>
    <p:sldLayoutId id="2147486587" r:id="rId2"/>
    <p:sldLayoutId id="2147486588" r:id="rId3"/>
    <p:sldLayoutId id="2147486589" r:id="rId4"/>
    <p:sldLayoutId id="2147486590" r:id="rId5"/>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pitchFamily="-111" charset="-128"/>
          <a:cs typeface="ＭＳ Ｐゴシック"/>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pitchFamily="-111" charset="-128"/>
          <a:cs typeface="ＭＳ Ｐゴシック"/>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pitchFamily="-111"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218" name="divider_slide.gif" descr="/Volumes/data-1/Data C-G/1173 Dumas Contracting/1173.01 Logo and Visual Style/Design/PPT template/Images/bkgds for ppt/divider_slide.gif"/>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9" r:id="rId1"/>
  </p:sldLayoutIdLst>
  <p:hf hd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5pPr>
      <a:lvl6pPr marL="4572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ヒラギノ角ゴ Pro W3" charset="-128"/>
          <a:cs typeface="ヒラギノ角ゴ Pro W3" charset="-128"/>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charset="-128"/>
          <a:cs typeface="ヒラギノ角ゴ Pro W3" charset="-128"/>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charset="-128"/>
          <a:cs typeface="ヒラギノ角ゴ Pro W3"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cover_02.gif" descr="/Volumes/data-1/Data C-G/1173 Dumas Contracting/1173.01 Logo and Visual Style/Design/PPT template/bkgds for ppt/cover_02.gif"/>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1" r:id="rId1"/>
    <p:sldLayoutId id="2147486592" r:id="rId2"/>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cover_02_text.gif" descr="/Volumes/data-1/Data C-G/1173 Dumas Contracting/1173.01 Logo and Visual Style/Design/PPT template/Images/bkgds for ppt/cover_02_text.gif"/>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3" r:id="rId1"/>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098" name="cover_02a_text.gif" descr="/Volumes/data-1/Data C-G/1173 Dumas Contracting/1173.01 Logo and Visual Style/Design/PPT template/Images/bkgds for ppt/cover_02a_text.gif"/>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4" r:id="rId1"/>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cover_03.gif" descr="/Volumes/data-1/Data C-G/1173 Dumas Contracting/1173.01 Logo and Visual Style/Design/PPT template/Images/bkgds for ppt/cover_03.gif"/>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5" r:id="rId1"/>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146" name="cover_03_text.gif" descr="/Volumes/data-1/Data C-G/1173 Dumas Contracting/1173.01 Logo and Visual Style/Design/PPT template/Images/bkgds for ppt/cover_03_text.gif"/>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6" r:id="rId1"/>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170" name="content_top band.gif" descr="/Volumes/data-1/Data C-G/1173 Dumas Contracting/1173.01 Logo and Visual Style/Design/PPT template/Images/bkgds for ppt/content_top band.gif"/>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597" r:id="rId1"/>
    <p:sldLayoutId id="2147486600" r:id="rId2"/>
  </p:sldLayoutIdLst>
  <p:hf hdr="0" dt="0"/>
  <p:txStyles>
    <p:titleStyle>
      <a:lvl1pPr algn="l" defTabSz="457200" rtl="0" eaLnBrk="0" fontAlgn="base" hangingPunct="0">
        <a:spcBef>
          <a:spcPct val="0"/>
        </a:spcBef>
        <a:spcAft>
          <a:spcPct val="0"/>
        </a:spcAft>
        <a:defRPr lang="en-US" sz="2800" b="1" kern="1200" dirty="0">
          <a:solidFill>
            <a:schemeClr val="bg1"/>
          </a:solidFill>
          <a:latin typeface="Arial" charset="0"/>
          <a:ea typeface="Arial" charset="0"/>
          <a:cs typeface="Arial" charset="0"/>
        </a:defRPr>
      </a:lvl1pPr>
      <a:lvl2pPr algn="l" defTabSz="457200" rtl="0" eaLnBrk="0" fontAlgn="base" hangingPunct="0">
        <a:spcBef>
          <a:spcPct val="0"/>
        </a:spcBef>
        <a:spcAft>
          <a:spcPct val="0"/>
        </a:spcAft>
        <a:defRPr sz="2800" b="1">
          <a:solidFill>
            <a:schemeClr val="bg1"/>
          </a:solidFill>
          <a:latin typeface="Arial" charset="0"/>
          <a:ea typeface="Arial" charset="0"/>
          <a:cs typeface="Arial" charset="0"/>
        </a:defRPr>
      </a:lvl2pPr>
      <a:lvl3pPr algn="l" defTabSz="457200" rtl="0" eaLnBrk="0" fontAlgn="base" hangingPunct="0">
        <a:spcBef>
          <a:spcPct val="0"/>
        </a:spcBef>
        <a:spcAft>
          <a:spcPct val="0"/>
        </a:spcAft>
        <a:defRPr sz="2800" b="1">
          <a:solidFill>
            <a:schemeClr val="bg1"/>
          </a:solidFill>
          <a:latin typeface="Arial" charset="0"/>
          <a:ea typeface="Arial" charset="0"/>
          <a:cs typeface="Arial" charset="0"/>
        </a:defRPr>
      </a:lvl3pPr>
      <a:lvl4pPr algn="l" defTabSz="457200" rtl="0" eaLnBrk="0" fontAlgn="base" hangingPunct="0">
        <a:spcBef>
          <a:spcPct val="0"/>
        </a:spcBef>
        <a:spcAft>
          <a:spcPct val="0"/>
        </a:spcAft>
        <a:defRPr sz="2800" b="1">
          <a:solidFill>
            <a:schemeClr val="bg1"/>
          </a:solidFill>
          <a:latin typeface="Arial" charset="0"/>
          <a:ea typeface="Arial" charset="0"/>
          <a:cs typeface="Arial" charset="0"/>
        </a:defRPr>
      </a:lvl4pPr>
      <a:lvl5pPr algn="l" defTabSz="457200" rtl="0" eaLnBrk="0" fontAlgn="base" hangingPunct="0">
        <a:spcBef>
          <a:spcPct val="0"/>
        </a:spcBef>
        <a:spcAft>
          <a:spcPct val="0"/>
        </a:spcAft>
        <a:defRPr sz="2800" b="1">
          <a:solidFill>
            <a:schemeClr val="bg1"/>
          </a:solidFill>
          <a:latin typeface="Arial" charset="0"/>
          <a:ea typeface="Arial" charset="0"/>
          <a:cs typeface="Arial" charset="0"/>
        </a:defRPr>
      </a:lvl5pPr>
      <a:lvl6pPr marL="457200" algn="ctr" defTabSz="457200" rtl="0" eaLnBrk="1" fontAlgn="base" hangingPunct="1">
        <a:spcBef>
          <a:spcPct val="0"/>
        </a:spcBef>
        <a:spcAft>
          <a:spcPct val="0"/>
        </a:spcAft>
        <a:defRPr sz="4400">
          <a:solidFill>
            <a:schemeClr val="tx1"/>
          </a:solidFill>
          <a:latin typeface="Calibri" pitchFamily="-111" charset="0"/>
          <a:ea typeface="ヒラギノ角ゴ Pro W3" pitchFamily="-111" charset="-128"/>
          <a:cs typeface="ヒラギノ角ゴ Pro W3" pitchFamily="-111" charset="-128"/>
        </a:defRPr>
      </a:lvl6pPr>
      <a:lvl7pPr marL="914400" algn="ctr" defTabSz="457200" rtl="0" eaLnBrk="1" fontAlgn="base" hangingPunct="1">
        <a:spcBef>
          <a:spcPct val="0"/>
        </a:spcBef>
        <a:spcAft>
          <a:spcPct val="0"/>
        </a:spcAft>
        <a:defRPr sz="4400">
          <a:solidFill>
            <a:schemeClr val="tx1"/>
          </a:solidFill>
          <a:latin typeface="Calibri" pitchFamily="-111" charset="0"/>
          <a:ea typeface="ヒラギノ角ゴ Pro W3" pitchFamily="-111" charset="-128"/>
          <a:cs typeface="ヒラギノ角ゴ Pro W3" pitchFamily="-111" charset="-128"/>
        </a:defRPr>
      </a:lvl7pPr>
      <a:lvl8pPr marL="1371600" algn="ctr" defTabSz="457200" rtl="0" eaLnBrk="1" fontAlgn="base" hangingPunct="1">
        <a:spcBef>
          <a:spcPct val="0"/>
        </a:spcBef>
        <a:spcAft>
          <a:spcPct val="0"/>
        </a:spcAft>
        <a:defRPr sz="4400">
          <a:solidFill>
            <a:schemeClr val="tx1"/>
          </a:solidFill>
          <a:latin typeface="Calibri" pitchFamily="-111" charset="0"/>
          <a:ea typeface="ヒラギノ角ゴ Pro W3" pitchFamily="-111" charset="-128"/>
          <a:cs typeface="ヒラギノ角ゴ Pro W3" pitchFamily="-111" charset="-128"/>
        </a:defRPr>
      </a:lvl8pPr>
      <a:lvl9pPr marL="1828800" algn="ctr" defTabSz="457200" rtl="0" eaLnBrk="1" fontAlgn="base" hangingPunct="1">
        <a:spcBef>
          <a:spcPct val="0"/>
        </a:spcBef>
        <a:spcAft>
          <a:spcPct val="0"/>
        </a:spcAft>
        <a:defRPr sz="4400">
          <a:solidFill>
            <a:schemeClr val="tx1"/>
          </a:solidFill>
          <a:latin typeface="Calibri" pitchFamily="-111" charset="0"/>
          <a:ea typeface="ヒラギノ角ゴ Pro W3" pitchFamily="-111" charset="-128"/>
          <a:cs typeface="ヒラギノ角ゴ Pro W3" pitchFamily="-111" charset="-128"/>
        </a:defRPr>
      </a:lvl9pPr>
    </p:titleStyle>
    <p:bodyStyle>
      <a:lvl1pPr marL="342900" indent="-342900" algn="l" defTabSz="457200" rtl="0" eaLnBrk="0" fontAlgn="base" hangingPunct="0">
        <a:spcBef>
          <a:spcPct val="20000"/>
        </a:spcBef>
        <a:spcAft>
          <a:spcPct val="0"/>
        </a:spcAft>
        <a:defRPr lang="en-US" sz="1600" kern="1200" dirty="0">
          <a:solidFill>
            <a:schemeClr val="tx1"/>
          </a:solidFill>
          <a:latin typeface="Arial" pitchFamily="-111" charset="-52"/>
          <a:ea typeface="Arial" pitchFamily="-111" charset="-52"/>
          <a:cs typeface="Arial" pitchFamily="-111" charset="-52"/>
        </a:defRPr>
      </a:lvl1pPr>
      <a:lvl2pPr marL="342900" indent="-342900" algn="l" defTabSz="457200" rtl="0" eaLnBrk="0" fontAlgn="base" hangingPunct="0">
        <a:spcBef>
          <a:spcPct val="20000"/>
        </a:spcBef>
        <a:spcAft>
          <a:spcPct val="0"/>
        </a:spcAft>
        <a:buFont typeface="Arial" pitchFamily="34" charset="0"/>
        <a:buChar char="–"/>
        <a:defRPr lang="en-US" sz="1600" kern="1200" dirty="0">
          <a:solidFill>
            <a:schemeClr val="tx1"/>
          </a:solidFill>
          <a:latin typeface="Arial" pitchFamily="-111" charset="-52"/>
          <a:ea typeface="Arial" pitchFamily="-111" charset="-52"/>
          <a:cs typeface="Arial" pitchFamily="-111" charset="-52"/>
        </a:defRPr>
      </a:lvl2pPr>
      <a:lvl3pPr marL="342900" indent="-342900" algn="l" defTabSz="457200" rtl="0" eaLnBrk="0" fontAlgn="base" hangingPunct="0">
        <a:spcBef>
          <a:spcPct val="20000"/>
        </a:spcBef>
        <a:spcAft>
          <a:spcPct val="0"/>
        </a:spcAft>
        <a:buFont typeface="Arial" pitchFamily="34" charset="0"/>
        <a:buChar char="•"/>
        <a:defRPr lang="en-US" sz="1600" kern="1200" dirty="0">
          <a:solidFill>
            <a:schemeClr val="tx1"/>
          </a:solidFill>
          <a:latin typeface="Arial" pitchFamily="-111" charset="-52"/>
          <a:ea typeface="Arial" pitchFamily="-111" charset="-52"/>
          <a:cs typeface="Arial" pitchFamily="-111" charset="-52"/>
        </a:defRPr>
      </a:lvl3pPr>
      <a:lvl4pPr marL="342900" indent="-342900" algn="l" defTabSz="457200" rtl="0" eaLnBrk="0" fontAlgn="base" hangingPunct="0">
        <a:spcBef>
          <a:spcPct val="20000"/>
        </a:spcBef>
        <a:spcAft>
          <a:spcPct val="0"/>
        </a:spcAft>
        <a:buFont typeface="Arial" pitchFamily="34" charset="0"/>
        <a:buChar char="–"/>
        <a:defRPr lang="en-US" sz="1600" kern="1200" dirty="0">
          <a:solidFill>
            <a:schemeClr val="tx1"/>
          </a:solidFill>
          <a:latin typeface="Arial" pitchFamily="-111" charset="-52"/>
          <a:ea typeface="Arial" pitchFamily="-111" charset="-52"/>
          <a:cs typeface="Arial" pitchFamily="-111" charset="-52"/>
        </a:defRPr>
      </a:lvl4pPr>
      <a:lvl5pPr marL="342900" indent="-342900" algn="l" defTabSz="457200" rtl="0" eaLnBrk="0" fontAlgn="base" hangingPunct="0">
        <a:spcBef>
          <a:spcPct val="20000"/>
        </a:spcBef>
        <a:spcAft>
          <a:spcPct val="0"/>
        </a:spcAft>
        <a:buFont typeface="Arial" pitchFamily="34" charset="0"/>
        <a:buChar char="»"/>
        <a:defRPr lang="en-US" sz="1600" kern="1200" dirty="0">
          <a:solidFill>
            <a:schemeClr val="tx1"/>
          </a:solidFill>
          <a:latin typeface="Arial" pitchFamily="-111" charset="-52"/>
          <a:ea typeface="Arial" pitchFamily="-111" charset="-52"/>
          <a:cs typeface="Arial" pitchFamily="-111" charset="-52"/>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charset="0"/>
                <a:ea typeface="ＭＳ Ｐゴシック" charset="-128"/>
                <a:cs typeface="+mn-cs"/>
              </a:defRPr>
            </a:lvl1pPr>
          </a:lstStyle>
          <a:p>
            <a:pPr>
              <a:defRPr/>
            </a:pPr>
            <a:fld id="{3989C29C-001B-41E2-B63F-533FAA63440F}" type="datetime1">
              <a:rPr lang="en-US"/>
              <a:pPr>
                <a:defRPr/>
              </a:pPr>
              <a:t>10/6/2013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pitchFamily="84" charset="-128"/>
                <a:cs typeface="ＭＳ Ｐゴシック" pitchFamily="84"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charset="0"/>
                <a:ea typeface="ＭＳ Ｐゴシック" charset="-128"/>
                <a:cs typeface="+mn-cs"/>
              </a:defRPr>
            </a:lvl1pPr>
          </a:lstStyle>
          <a:p>
            <a:pPr>
              <a:defRPr/>
            </a:pPr>
            <a:fld id="{4EC908D3-1B94-45F0-A435-7A7998914A5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6574" r:id="rId1"/>
    <p:sldLayoutId id="2147486575" r:id="rId2"/>
    <p:sldLayoutId id="2147486576" r:id="rId3"/>
    <p:sldLayoutId id="2147486577" r:id="rId4"/>
    <p:sldLayoutId id="2147486578" r:id="rId5"/>
    <p:sldLayoutId id="2147486579" r:id="rId6"/>
    <p:sldLayoutId id="2147486580" r:id="rId7"/>
    <p:sldLayoutId id="2147486581" r:id="rId8"/>
    <p:sldLayoutId id="2147486582" r:id="rId9"/>
    <p:sldLayoutId id="2147486583" r:id="rId10"/>
    <p:sldLayoutId id="2147486584" r:id="rId11"/>
    <p:sldLayoutId id="2147486585" r:id="rId12"/>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6598" r:id="rId1"/>
  </p:sldLayoutIdLst>
  <p:txStyles>
    <p:titleStyle>
      <a:lvl1pPr algn="ctr" defTabSz="457200" rtl="0" eaLnBrk="0" fontAlgn="base" hangingPunct="0">
        <a:spcBef>
          <a:spcPct val="0"/>
        </a:spcBef>
        <a:spcAft>
          <a:spcPct val="0"/>
        </a:spcAft>
        <a:defRPr sz="4400" kern="1200">
          <a:solidFill>
            <a:schemeClr val="tx1"/>
          </a:solidFill>
          <a:latin typeface="+mj-lt"/>
          <a:ea typeface="Geneva" charset="-128"/>
          <a:cs typeface="Geneva" charset="-128"/>
        </a:defRPr>
      </a:lvl1pPr>
      <a:lvl2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2pPr>
      <a:lvl3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3pPr>
      <a:lvl4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4pPr>
      <a:lvl5pPr algn="ctr" defTabSz="457200" rtl="0" eaLnBrk="0" fontAlgn="base" hangingPunct="0">
        <a:spcBef>
          <a:spcPct val="0"/>
        </a:spcBef>
        <a:spcAft>
          <a:spcPct val="0"/>
        </a:spcAft>
        <a:defRPr sz="4400">
          <a:solidFill>
            <a:schemeClr val="tx1"/>
          </a:solidFill>
          <a:latin typeface="Calibri" charset="0"/>
          <a:ea typeface="Geneva" charset="-128"/>
          <a:cs typeface="Geneva" charset="-128"/>
        </a:defRPr>
      </a:lvl5pPr>
      <a:lvl6pPr marL="4572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6pPr>
      <a:lvl7pPr marL="9144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7pPr>
      <a:lvl8pPr marL="13716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8pPr>
      <a:lvl9pPr marL="1828800" algn="ctr" defTabSz="457200" rtl="0" eaLnBrk="1" fontAlgn="base" hangingPunct="1">
        <a:spcBef>
          <a:spcPct val="0"/>
        </a:spcBef>
        <a:spcAft>
          <a:spcPct val="0"/>
        </a:spcAft>
        <a:defRPr sz="4400">
          <a:solidFill>
            <a:schemeClr val="tx1"/>
          </a:solidFill>
          <a:latin typeface="Calibri" charset="0"/>
          <a:ea typeface="Geneva" charset="-128"/>
          <a:cs typeface="Geneva"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Geneva" charset="-128"/>
          <a:cs typeface="Geneva"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Geneva" charset="-128"/>
          <a:cs typeface="Geneva" pitchFamily="34"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Geneva" charset="-128"/>
          <a:cs typeface="Geneva"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Geneva" charset="-128"/>
          <a:cs typeface="Genev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emf"/><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309045" y="5426060"/>
            <a:ext cx="3916362" cy="923330"/>
          </a:xfrm>
          <a:prstGeom prst="rect">
            <a:avLst/>
          </a:prstGeom>
          <a:noFill/>
          <a:ln w="9525">
            <a:noFill/>
            <a:miter lim="800000"/>
            <a:headEnd/>
            <a:tailEnd/>
          </a:ln>
        </p:spPr>
        <p:txBody>
          <a:bodyPr>
            <a:spAutoFit/>
          </a:bodyPr>
          <a:lstStyle/>
          <a:p>
            <a:r>
              <a:rPr lang="en-CA" dirty="0" smtClean="0"/>
              <a:t>IMRB Conference 2013</a:t>
            </a:r>
          </a:p>
          <a:p>
            <a:r>
              <a:rPr lang="en-CA" dirty="0" smtClean="0"/>
              <a:t>October 5-10, 2013</a:t>
            </a:r>
          </a:p>
          <a:p>
            <a:r>
              <a:rPr lang="en-CA" dirty="0" smtClean="0"/>
              <a:t>Bringing Mine Rescue to Contracting</a:t>
            </a:r>
            <a:endParaRPr lang="en-C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49" y="625435"/>
            <a:ext cx="7104925" cy="830997"/>
          </a:xfrm>
          <a:prstGeom prst="rect">
            <a:avLst/>
          </a:prstGeom>
          <a:noFill/>
        </p:spPr>
        <p:txBody>
          <a:bodyPr wrap="square" rtlCol="0">
            <a:spAutoFit/>
          </a:bodyPr>
          <a:lstStyle/>
          <a:p>
            <a:r>
              <a:rPr lang="en-CA" sz="2400" dirty="0" smtClean="0">
                <a:solidFill>
                  <a:schemeClr val="bg1"/>
                </a:solidFill>
              </a:rPr>
              <a:t>Mine Rescue Activity Within Dumas October 2013 </a:t>
            </a:r>
          </a:p>
          <a:p>
            <a:r>
              <a:rPr lang="en-CA" sz="2400" dirty="0" smtClean="0">
                <a:solidFill>
                  <a:schemeClr val="bg1"/>
                </a:solidFill>
              </a:rPr>
              <a:t>Thirty (30) Active Members</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grpSp>
        <p:nvGrpSpPr>
          <p:cNvPr id="2" name="Group 9"/>
          <p:cNvGrpSpPr/>
          <p:nvPr/>
        </p:nvGrpSpPr>
        <p:grpSpPr>
          <a:xfrm>
            <a:off x="769905" y="2008015"/>
            <a:ext cx="3209039" cy="4685896"/>
            <a:chOff x="262516" y="1958122"/>
            <a:chExt cx="3209039" cy="4685896"/>
          </a:xfrm>
        </p:grpSpPr>
        <p:grpSp>
          <p:nvGrpSpPr>
            <p:cNvPr id="3" name="Group 11"/>
            <p:cNvGrpSpPr/>
            <p:nvPr/>
          </p:nvGrpSpPr>
          <p:grpSpPr>
            <a:xfrm>
              <a:off x="262516" y="1958122"/>
              <a:ext cx="3209039" cy="4685896"/>
              <a:chOff x="807533" y="2145862"/>
              <a:chExt cx="2624380" cy="3832167"/>
            </a:xfrm>
          </p:grpSpPr>
          <p:grpSp>
            <p:nvGrpSpPr>
              <p:cNvPr id="5" name="Group 15"/>
              <p:cNvGrpSpPr>
                <a:grpSpLocks/>
              </p:cNvGrpSpPr>
              <p:nvPr/>
            </p:nvGrpSpPr>
            <p:grpSpPr bwMode="auto">
              <a:xfrm>
                <a:off x="807533" y="2145862"/>
                <a:ext cx="2624380" cy="3832167"/>
                <a:chOff x="4847895" y="3113728"/>
                <a:chExt cx="1748630" cy="2650450"/>
              </a:xfrm>
            </p:grpSpPr>
            <p:sp>
              <p:nvSpPr>
                <p:cNvPr id="22" name="Freeform 21"/>
                <p:cNvSpPr>
                  <a:spLocks noChangeAspect="1"/>
                </p:cNvSpPr>
                <p:nvPr/>
              </p:nvSpPr>
              <p:spPr bwMode="gray">
                <a:xfrm>
                  <a:off x="4888326" y="3382043"/>
                  <a:ext cx="1413633" cy="2382135"/>
                </a:xfrm>
                <a:custGeom>
                  <a:avLst/>
                  <a:gdLst/>
                  <a:ahLst/>
                  <a:cxnLst>
                    <a:cxn ang="0">
                      <a:pos x="944" y="1385"/>
                    </a:cxn>
                    <a:cxn ang="0">
                      <a:pos x="783" y="1271"/>
                    </a:cxn>
                    <a:cxn ang="0">
                      <a:pos x="613" y="1141"/>
                    </a:cxn>
                    <a:cxn ang="0">
                      <a:pos x="557" y="1044"/>
                    </a:cxn>
                    <a:cxn ang="0">
                      <a:pos x="482" y="644"/>
                    </a:cxn>
                    <a:cxn ang="0">
                      <a:pos x="452" y="514"/>
                    </a:cxn>
                    <a:cxn ang="0">
                      <a:pos x="226" y="341"/>
                    </a:cxn>
                    <a:cxn ang="0">
                      <a:pos x="136" y="400"/>
                    </a:cxn>
                    <a:cxn ang="0">
                      <a:pos x="40" y="373"/>
                    </a:cxn>
                    <a:cxn ang="0">
                      <a:pos x="71" y="286"/>
                    </a:cxn>
                    <a:cxn ang="0">
                      <a:pos x="55" y="200"/>
                    </a:cxn>
                    <a:cxn ang="0">
                      <a:pos x="216" y="86"/>
                    </a:cxn>
                    <a:cxn ang="0">
                      <a:pos x="708" y="157"/>
                    </a:cxn>
                    <a:cxn ang="0">
                      <a:pos x="929" y="173"/>
                    </a:cxn>
                    <a:cxn ang="0">
                      <a:pos x="959" y="146"/>
                    </a:cxn>
                    <a:cxn ang="0">
                      <a:pos x="969" y="97"/>
                    </a:cxn>
                    <a:cxn ang="0">
                      <a:pos x="1039" y="27"/>
                    </a:cxn>
                    <a:cxn ang="0">
                      <a:pos x="1009" y="113"/>
                    </a:cxn>
                    <a:cxn ang="0">
                      <a:pos x="1105" y="113"/>
                    </a:cxn>
                    <a:cxn ang="0">
                      <a:pos x="1039" y="243"/>
                    </a:cxn>
                    <a:cxn ang="0">
                      <a:pos x="1064" y="470"/>
                    </a:cxn>
                    <a:cxn ang="0">
                      <a:pos x="1120" y="487"/>
                    </a:cxn>
                    <a:cxn ang="0">
                      <a:pos x="1225" y="286"/>
                    </a:cxn>
                    <a:cxn ang="0">
                      <a:pos x="1330" y="384"/>
                    </a:cxn>
                    <a:cxn ang="0">
                      <a:pos x="1436" y="487"/>
                    </a:cxn>
                    <a:cxn ang="0">
                      <a:pos x="1461" y="654"/>
                    </a:cxn>
                    <a:cxn ang="0">
                      <a:pos x="1371" y="584"/>
                    </a:cxn>
                    <a:cxn ang="0">
                      <a:pos x="1330" y="611"/>
                    </a:cxn>
                    <a:cxn ang="0">
                      <a:pos x="1290" y="730"/>
                    </a:cxn>
                    <a:cxn ang="0">
                      <a:pos x="1195" y="768"/>
                    </a:cxn>
                    <a:cxn ang="0">
                      <a:pos x="1225" y="784"/>
                    </a:cxn>
                    <a:cxn ang="0">
                      <a:pos x="1130" y="898"/>
                    </a:cxn>
                    <a:cxn ang="0">
                      <a:pos x="1039" y="1114"/>
                    </a:cxn>
                    <a:cxn ang="0">
                      <a:pos x="919" y="1028"/>
                    </a:cxn>
                    <a:cxn ang="0">
                      <a:pos x="798" y="1201"/>
                    </a:cxn>
                    <a:cxn ang="0">
                      <a:pos x="919" y="1271"/>
                    </a:cxn>
                    <a:cxn ang="0">
                      <a:pos x="1049" y="1385"/>
                    </a:cxn>
                    <a:cxn ang="0">
                      <a:pos x="1290" y="1358"/>
                    </a:cxn>
                    <a:cxn ang="0">
                      <a:pos x="1491" y="1552"/>
                    </a:cxn>
                    <a:cxn ang="0">
                      <a:pos x="1637" y="1926"/>
                    </a:cxn>
                    <a:cxn ang="0">
                      <a:pos x="1501" y="2083"/>
                    </a:cxn>
                    <a:cxn ang="0">
                      <a:pos x="1381" y="2283"/>
                    </a:cxn>
                    <a:cxn ang="0">
                      <a:pos x="1315" y="2353"/>
                    </a:cxn>
                    <a:cxn ang="0">
                      <a:pos x="1265" y="2542"/>
                    </a:cxn>
                    <a:cxn ang="0">
                      <a:pos x="1305" y="2640"/>
                    </a:cxn>
                    <a:cxn ang="0">
                      <a:pos x="1170" y="2440"/>
                    </a:cxn>
                    <a:cxn ang="0">
                      <a:pos x="1170" y="2256"/>
                    </a:cxn>
                    <a:cxn ang="0">
                      <a:pos x="1090" y="1785"/>
                    </a:cxn>
                    <a:cxn ang="0">
                      <a:pos x="1024" y="1569"/>
                    </a:cxn>
                  </a:cxnLst>
                  <a:rect l="0" t="0" r="r" b="b"/>
                  <a:pathLst>
                    <a:path w="1717" h="2640">
                      <a:moveTo>
                        <a:pt x="1049" y="1401"/>
                      </a:moveTo>
                      <a:lnTo>
                        <a:pt x="1024" y="1428"/>
                      </a:lnTo>
                      <a:lnTo>
                        <a:pt x="984" y="1401"/>
                      </a:lnTo>
                      <a:lnTo>
                        <a:pt x="944" y="1385"/>
                      </a:lnTo>
                      <a:lnTo>
                        <a:pt x="929" y="1325"/>
                      </a:lnTo>
                      <a:lnTo>
                        <a:pt x="864" y="1298"/>
                      </a:lnTo>
                      <a:lnTo>
                        <a:pt x="839" y="1271"/>
                      </a:lnTo>
                      <a:lnTo>
                        <a:pt x="783" y="1271"/>
                      </a:lnTo>
                      <a:lnTo>
                        <a:pt x="668" y="1201"/>
                      </a:lnTo>
                      <a:lnTo>
                        <a:pt x="653" y="1125"/>
                      </a:lnTo>
                      <a:lnTo>
                        <a:pt x="557" y="968"/>
                      </a:lnTo>
                      <a:lnTo>
                        <a:pt x="613" y="1141"/>
                      </a:lnTo>
                      <a:lnTo>
                        <a:pt x="588" y="1114"/>
                      </a:lnTo>
                      <a:lnTo>
                        <a:pt x="588" y="1087"/>
                      </a:lnTo>
                      <a:lnTo>
                        <a:pt x="547" y="1044"/>
                      </a:lnTo>
                      <a:lnTo>
                        <a:pt x="557" y="1044"/>
                      </a:lnTo>
                      <a:lnTo>
                        <a:pt x="517" y="957"/>
                      </a:lnTo>
                      <a:lnTo>
                        <a:pt x="492" y="930"/>
                      </a:lnTo>
                      <a:lnTo>
                        <a:pt x="452" y="811"/>
                      </a:lnTo>
                      <a:lnTo>
                        <a:pt x="482" y="644"/>
                      </a:lnTo>
                      <a:lnTo>
                        <a:pt x="507" y="654"/>
                      </a:lnTo>
                      <a:lnTo>
                        <a:pt x="507" y="627"/>
                      </a:lnTo>
                      <a:lnTo>
                        <a:pt x="467" y="584"/>
                      </a:lnTo>
                      <a:lnTo>
                        <a:pt x="452" y="514"/>
                      </a:lnTo>
                      <a:lnTo>
                        <a:pt x="442" y="514"/>
                      </a:lnTo>
                      <a:lnTo>
                        <a:pt x="412" y="470"/>
                      </a:lnTo>
                      <a:lnTo>
                        <a:pt x="322" y="373"/>
                      </a:lnTo>
                      <a:lnTo>
                        <a:pt x="226" y="341"/>
                      </a:lnTo>
                      <a:lnTo>
                        <a:pt x="176" y="384"/>
                      </a:lnTo>
                      <a:lnTo>
                        <a:pt x="201" y="330"/>
                      </a:lnTo>
                      <a:lnTo>
                        <a:pt x="136" y="384"/>
                      </a:lnTo>
                      <a:lnTo>
                        <a:pt x="136" y="400"/>
                      </a:lnTo>
                      <a:lnTo>
                        <a:pt x="30" y="470"/>
                      </a:lnTo>
                      <a:lnTo>
                        <a:pt x="71" y="416"/>
                      </a:lnTo>
                      <a:lnTo>
                        <a:pt x="30" y="400"/>
                      </a:lnTo>
                      <a:lnTo>
                        <a:pt x="40" y="373"/>
                      </a:lnTo>
                      <a:lnTo>
                        <a:pt x="0" y="357"/>
                      </a:lnTo>
                      <a:lnTo>
                        <a:pt x="0" y="314"/>
                      </a:lnTo>
                      <a:lnTo>
                        <a:pt x="30" y="286"/>
                      </a:lnTo>
                      <a:lnTo>
                        <a:pt x="71" y="286"/>
                      </a:lnTo>
                      <a:lnTo>
                        <a:pt x="81" y="254"/>
                      </a:lnTo>
                      <a:lnTo>
                        <a:pt x="30" y="254"/>
                      </a:lnTo>
                      <a:lnTo>
                        <a:pt x="0" y="227"/>
                      </a:lnTo>
                      <a:lnTo>
                        <a:pt x="55" y="200"/>
                      </a:lnTo>
                      <a:lnTo>
                        <a:pt x="106" y="200"/>
                      </a:lnTo>
                      <a:lnTo>
                        <a:pt x="71" y="200"/>
                      </a:lnTo>
                      <a:lnTo>
                        <a:pt x="55" y="157"/>
                      </a:lnTo>
                      <a:lnTo>
                        <a:pt x="216" y="86"/>
                      </a:lnTo>
                      <a:lnTo>
                        <a:pt x="452" y="146"/>
                      </a:lnTo>
                      <a:lnTo>
                        <a:pt x="557" y="97"/>
                      </a:lnTo>
                      <a:lnTo>
                        <a:pt x="708" y="146"/>
                      </a:lnTo>
                      <a:lnTo>
                        <a:pt x="708" y="157"/>
                      </a:lnTo>
                      <a:lnTo>
                        <a:pt x="798" y="184"/>
                      </a:lnTo>
                      <a:lnTo>
                        <a:pt x="823" y="146"/>
                      </a:lnTo>
                      <a:lnTo>
                        <a:pt x="864" y="173"/>
                      </a:lnTo>
                      <a:lnTo>
                        <a:pt x="929" y="173"/>
                      </a:lnTo>
                      <a:lnTo>
                        <a:pt x="929" y="157"/>
                      </a:lnTo>
                      <a:lnTo>
                        <a:pt x="919" y="146"/>
                      </a:lnTo>
                      <a:lnTo>
                        <a:pt x="944" y="113"/>
                      </a:lnTo>
                      <a:lnTo>
                        <a:pt x="959" y="146"/>
                      </a:lnTo>
                      <a:lnTo>
                        <a:pt x="944" y="157"/>
                      </a:lnTo>
                      <a:lnTo>
                        <a:pt x="959" y="184"/>
                      </a:lnTo>
                      <a:lnTo>
                        <a:pt x="984" y="157"/>
                      </a:lnTo>
                      <a:lnTo>
                        <a:pt x="969" y="97"/>
                      </a:lnTo>
                      <a:lnTo>
                        <a:pt x="984" y="59"/>
                      </a:lnTo>
                      <a:lnTo>
                        <a:pt x="999" y="0"/>
                      </a:lnTo>
                      <a:lnTo>
                        <a:pt x="1064" y="0"/>
                      </a:lnTo>
                      <a:lnTo>
                        <a:pt x="1039" y="27"/>
                      </a:lnTo>
                      <a:lnTo>
                        <a:pt x="1009" y="27"/>
                      </a:lnTo>
                      <a:lnTo>
                        <a:pt x="1009" y="43"/>
                      </a:lnTo>
                      <a:lnTo>
                        <a:pt x="1009" y="59"/>
                      </a:lnTo>
                      <a:lnTo>
                        <a:pt x="1009" y="113"/>
                      </a:lnTo>
                      <a:lnTo>
                        <a:pt x="1039" y="157"/>
                      </a:lnTo>
                      <a:lnTo>
                        <a:pt x="1049" y="130"/>
                      </a:lnTo>
                      <a:lnTo>
                        <a:pt x="1064" y="184"/>
                      </a:lnTo>
                      <a:lnTo>
                        <a:pt x="1105" y="113"/>
                      </a:lnTo>
                      <a:lnTo>
                        <a:pt x="1155" y="146"/>
                      </a:lnTo>
                      <a:lnTo>
                        <a:pt x="1130" y="184"/>
                      </a:lnTo>
                      <a:lnTo>
                        <a:pt x="1079" y="200"/>
                      </a:lnTo>
                      <a:lnTo>
                        <a:pt x="1039" y="243"/>
                      </a:lnTo>
                      <a:lnTo>
                        <a:pt x="999" y="254"/>
                      </a:lnTo>
                      <a:lnTo>
                        <a:pt x="944" y="330"/>
                      </a:lnTo>
                      <a:lnTo>
                        <a:pt x="929" y="416"/>
                      </a:lnTo>
                      <a:lnTo>
                        <a:pt x="1064" y="470"/>
                      </a:lnTo>
                      <a:lnTo>
                        <a:pt x="1079" y="470"/>
                      </a:lnTo>
                      <a:lnTo>
                        <a:pt x="1079" y="530"/>
                      </a:lnTo>
                      <a:lnTo>
                        <a:pt x="1120" y="557"/>
                      </a:lnTo>
                      <a:lnTo>
                        <a:pt x="1120" y="487"/>
                      </a:lnTo>
                      <a:lnTo>
                        <a:pt x="1170" y="416"/>
                      </a:lnTo>
                      <a:lnTo>
                        <a:pt x="1145" y="384"/>
                      </a:lnTo>
                      <a:lnTo>
                        <a:pt x="1170" y="286"/>
                      </a:lnTo>
                      <a:lnTo>
                        <a:pt x="1225" y="286"/>
                      </a:lnTo>
                      <a:lnTo>
                        <a:pt x="1275" y="330"/>
                      </a:lnTo>
                      <a:lnTo>
                        <a:pt x="1265" y="384"/>
                      </a:lnTo>
                      <a:lnTo>
                        <a:pt x="1290" y="400"/>
                      </a:lnTo>
                      <a:lnTo>
                        <a:pt x="1330" y="384"/>
                      </a:lnTo>
                      <a:lnTo>
                        <a:pt x="1330" y="341"/>
                      </a:lnTo>
                      <a:lnTo>
                        <a:pt x="1371" y="416"/>
                      </a:lnTo>
                      <a:lnTo>
                        <a:pt x="1371" y="443"/>
                      </a:lnTo>
                      <a:lnTo>
                        <a:pt x="1436" y="487"/>
                      </a:lnTo>
                      <a:lnTo>
                        <a:pt x="1436" y="530"/>
                      </a:lnTo>
                      <a:lnTo>
                        <a:pt x="1421" y="584"/>
                      </a:lnTo>
                      <a:lnTo>
                        <a:pt x="1461" y="600"/>
                      </a:lnTo>
                      <a:lnTo>
                        <a:pt x="1461" y="654"/>
                      </a:lnTo>
                      <a:lnTo>
                        <a:pt x="1436" y="654"/>
                      </a:lnTo>
                      <a:lnTo>
                        <a:pt x="1381" y="644"/>
                      </a:lnTo>
                      <a:lnTo>
                        <a:pt x="1411" y="573"/>
                      </a:lnTo>
                      <a:lnTo>
                        <a:pt x="1371" y="584"/>
                      </a:lnTo>
                      <a:lnTo>
                        <a:pt x="1315" y="573"/>
                      </a:lnTo>
                      <a:lnTo>
                        <a:pt x="1265" y="584"/>
                      </a:lnTo>
                      <a:lnTo>
                        <a:pt x="1250" y="627"/>
                      </a:lnTo>
                      <a:lnTo>
                        <a:pt x="1330" y="611"/>
                      </a:lnTo>
                      <a:lnTo>
                        <a:pt x="1305" y="671"/>
                      </a:lnTo>
                      <a:lnTo>
                        <a:pt x="1371" y="654"/>
                      </a:lnTo>
                      <a:lnTo>
                        <a:pt x="1371" y="687"/>
                      </a:lnTo>
                      <a:lnTo>
                        <a:pt x="1290" y="730"/>
                      </a:lnTo>
                      <a:lnTo>
                        <a:pt x="1315" y="698"/>
                      </a:lnTo>
                      <a:lnTo>
                        <a:pt x="1290" y="698"/>
                      </a:lnTo>
                      <a:lnTo>
                        <a:pt x="1210" y="741"/>
                      </a:lnTo>
                      <a:lnTo>
                        <a:pt x="1195" y="768"/>
                      </a:lnTo>
                      <a:lnTo>
                        <a:pt x="1225" y="768"/>
                      </a:lnTo>
                      <a:lnTo>
                        <a:pt x="1225" y="757"/>
                      </a:lnTo>
                      <a:lnTo>
                        <a:pt x="1225" y="768"/>
                      </a:lnTo>
                      <a:lnTo>
                        <a:pt x="1225" y="784"/>
                      </a:lnTo>
                      <a:lnTo>
                        <a:pt x="1195" y="784"/>
                      </a:lnTo>
                      <a:lnTo>
                        <a:pt x="1155" y="800"/>
                      </a:lnTo>
                      <a:lnTo>
                        <a:pt x="1120" y="871"/>
                      </a:lnTo>
                      <a:lnTo>
                        <a:pt x="1130" y="898"/>
                      </a:lnTo>
                      <a:lnTo>
                        <a:pt x="1090" y="941"/>
                      </a:lnTo>
                      <a:lnTo>
                        <a:pt x="1039" y="1001"/>
                      </a:lnTo>
                      <a:lnTo>
                        <a:pt x="1049" y="1087"/>
                      </a:lnTo>
                      <a:lnTo>
                        <a:pt x="1039" y="1114"/>
                      </a:lnTo>
                      <a:lnTo>
                        <a:pt x="1009" y="1055"/>
                      </a:lnTo>
                      <a:lnTo>
                        <a:pt x="999" y="1011"/>
                      </a:lnTo>
                      <a:lnTo>
                        <a:pt x="904" y="1001"/>
                      </a:lnTo>
                      <a:lnTo>
                        <a:pt x="919" y="1028"/>
                      </a:lnTo>
                      <a:lnTo>
                        <a:pt x="839" y="1028"/>
                      </a:lnTo>
                      <a:lnTo>
                        <a:pt x="798" y="1055"/>
                      </a:lnTo>
                      <a:lnTo>
                        <a:pt x="783" y="1141"/>
                      </a:lnTo>
                      <a:lnTo>
                        <a:pt x="798" y="1201"/>
                      </a:lnTo>
                      <a:lnTo>
                        <a:pt x="879" y="1212"/>
                      </a:lnTo>
                      <a:lnTo>
                        <a:pt x="894" y="1185"/>
                      </a:lnTo>
                      <a:lnTo>
                        <a:pt x="959" y="1185"/>
                      </a:lnTo>
                      <a:lnTo>
                        <a:pt x="919" y="1271"/>
                      </a:lnTo>
                      <a:lnTo>
                        <a:pt x="984" y="1271"/>
                      </a:lnTo>
                      <a:lnTo>
                        <a:pt x="984" y="1341"/>
                      </a:lnTo>
                      <a:lnTo>
                        <a:pt x="1024" y="1385"/>
                      </a:lnTo>
                      <a:lnTo>
                        <a:pt x="1049" y="1385"/>
                      </a:lnTo>
                      <a:lnTo>
                        <a:pt x="1079" y="1401"/>
                      </a:lnTo>
                      <a:lnTo>
                        <a:pt x="1105" y="1358"/>
                      </a:lnTo>
                      <a:lnTo>
                        <a:pt x="1170" y="1325"/>
                      </a:lnTo>
                      <a:lnTo>
                        <a:pt x="1290" y="1358"/>
                      </a:lnTo>
                      <a:lnTo>
                        <a:pt x="1436" y="1455"/>
                      </a:lnTo>
                      <a:lnTo>
                        <a:pt x="1476" y="1525"/>
                      </a:lnTo>
                      <a:lnTo>
                        <a:pt x="1461" y="1569"/>
                      </a:lnTo>
                      <a:lnTo>
                        <a:pt x="1491" y="1552"/>
                      </a:lnTo>
                      <a:lnTo>
                        <a:pt x="1687" y="1639"/>
                      </a:lnTo>
                      <a:lnTo>
                        <a:pt x="1717" y="1698"/>
                      </a:lnTo>
                      <a:lnTo>
                        <a:pt x="1647" y="1796"/>
                      </a:lnTo>
                      <a:lnTo>
                        <a:pt x="1637" y="1926"/>
                      </a:lnTo>
                      <a:lnTo>
                        <a:pt x="1596" y="1985"/>
                      </a:lnTo>
                      <a:lnTo>
                        <a:pt x="1566" y="1985"/>
                      </a:lnTo>
                      <a:lnTo>
                        <a:pt x="1501" y="2039"/>
                      </a:lnTo>
                      <a:lnTo>
                        <a:pt x="1501" y="2083"/>
                      </a:lnTo>
                      <a:lnTo>
                        <a:pt x="1436" y="2212"/>
                      </a:lnTo>
                      <a:lnTo>
                        <a:pt x="1381" y="2185"/>
                      </a:lnTo>
                      <a:lnTo>
                        <a:pt x="1411" y="2229"/>
                      </a:lnTo>
                      <a:lnTo>
                        <a:pt x="1381" y="2283"/>
                      </a:lnTo>
                      <a:lnTo>
                        <a:pt x="1340" y="2283"/>
                      </a:lnTo>
                      <a:lnTo>
                        <a:pt x="1330" y="2310"/>
                      </a:lnTo>
                      <a:lnTo>
                        <a:pt x="1305" y="2342"/>
                      </a:lnTo>
                      <a:lnTo>
                        <a:pt x="1315" y="2353"/>
                      </a:lnTo>
                      <a:lnTo>
                        <a:pt x="1305" y="2396"/>
                      </a:lnTo>
                      <a:lnTo>
                        <a:pt x="1275" y="2413"/>
                      </a:lnTo>
                      <a:lnTo>
                        <a:pt x="1305" y="2467"/>
                      </a:lnTo>
                      <a:lnTo>
                        <a:pt x="1265" y="2542"/>
                      </a:lnTo>
                      <a:lnTo>
                        <a:pt x="1305" y="2613"/>
                      </a:lnTo>
                      <a:lnTo>
                        <a:pt x="1315" y="2624"/>
                      </a:lnTo>
                      <a:lnTo>
                        <a:pt x="1340" y="2624"/>
                      </a:lnTo>
                      <a:lnTo>
                        <a:pt x="1305" y="2640"/>
                      </a:lnTo>
                      <a:lnTo>
                        <a:pt x="1265" y="2640"/>
                      </a:lnTo>
                      <a:lnTo>
                        <a:pt x="1225" y="2613"/>
                      </a:lnTo>
                      <a:lnTo>
                        <a:pt x="1195" y="2569"/>
                      </a:lnTo>
                      <a:lnTo>
                        <a:pt x="1170" y="2440"/>
                      </a:lnTo>
                      <a:lnTo>
                        <a:pt x="1185" y="2423"/>
                      </a:lnTo>
                      <a:lnTo>
                        <a:pt x="1195" y="2353"/>
                      </a:lnTo>
                      <a:lnTo>
                        <a:pt x="1185" y="2342"/>
                      </a:lnTo>
                      <a:lnTo>
                        <a:pt x="1170" y="2256"/>
                      </a:lnTo>
                      <a:lnTo>
                        <a:pt x="1195" y="2212"/>
                      </a:lnTo>
                      <a:lnTo>
                        <a:pt x="1185" y="1899"/>
                      </a:lnTo>
                      <a:lnTo>
                        <a:pt x="1105" y="1828"/>
                      </a:lnTo>
                      <a:lnTo>
                        <a:pt x="1090" y="1785"/>
                      </a:lnTo>
                      <a:lnTo>
                        <a:pt x="1024" y="1698"/>
                      </a:lnTo>
                      <a:lnTo>
                        <a:pt x="1009" y="1639"/>
                      </a:lnTo>
                      <a:lnTo>
                        <a:pt x="1024" y="1628"/>
                      </a:lnTo>
                      <a:lnTo>
                        <a:pt x="1024" y="1569"/>
                      </a:lnTo>
                      <a:lnTo>
                        <a:pt x="1064" y="1498"/>
                      </a:lnTo>
                      <a:lnTo>
                        <a:pt x="1064" y="1428"/>
                      </a:lnTo>
                      <a:lnTo>
                        <a:pt x="1049" y="1401"/>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3" name="Freeform 22"/>
                <p:cNvSpPr>
                  <a:spLocks noChangeAspect="1"/>
                </p:cNvSpPr>
                <p:nvPr/>
              </p:nvSpPr>
              <p:spPr bwMode="gray">
                <a:xfrm>
                  <a:off x="5764807" y="3576808"/>
                  <a:ext cx="66422" cy="49032"/>
                </a:xfrm>
                <a:custGeom>
                  <a:avLst/>
                  <a:gdLst/>
                  <a:ahLst/>
                  <a:cxnLst>
                    <a:cxn ang="0">
                      <a:pos x="10" y="54"/>
                    </a:cxn>
                    <a:cxn ang="0">
                      <a:pos x="0" y="38"/>
                    </a:cxn>
                    <a:cxn ang="0">
                      <a:pos x="0" y="27"/>
                    </a:cxn>
                    <a:cxn ang="0">
                      <a:pos x="10" y="11"/>
                    </a:cxn>
                    <a:cxn ang="0">
                      <a:pos x="10" y="0"/>
                    </a:cxn>
                    <a:cxn ang="0">
                      <a:pos x="26" y="11"/>
                    </a:cxn>
                    <a:cxn ang="0">
                      <a:pos x="41" y="11"/>
                    </a:cxn>
                    <a:cxn ang="0">
                      <a:pos x="51" y="27"/>
                    </a:cxn>
                    <a:cxn ang="0">
                      <a:pos x="66" y="27"/>
                    </a:cxn>
                    <a:cxn ang="0">
                      <a:pos x="81" y="38"/>
                    </a:cxn>
                    <a:cxn ang="0">
                      <a:pos x="51" y="38"/>
                    </a:cxn>
                    <a:cxn ang="0">
                      <a:pos x="41" y="38"/>
                    </a:cxn>
                    <a:cxn ang="0">
                      <a:pos x="26" y="38"/>
                    </a:cxn>
                    <a:cxn ang="0">
                      <a:pos x="10" y="54"/>
                    </a:cxn>
                  </a:cxnLst>
                  <a:rect l="0" t="0" r="r" b="b"/>
                  <a:pathLst>
                    <a:path w="81" h="54">
                      <a:moveTo>
                        <a:pt x="10" y="54"/>
                      </a:moveTo>
                      <a:lnTo>
                        <a:pt x="0" y="38"/>
                      </a:lnTo>
                      <a:lnTo>
                        <a:pt x="0" y="27"/>
                      </a:lnTo>
                      <a:lnTo>
                        <a:pt x="10" y="11"/>
                      </a:lnTo>
                      <a:lnTo>
                        <a:pt x="10" y="0"/>
                      </a:lnTo>
                      <a:lnTo>
                        <a:pt x="26" y="11"/>
                      </a:lnTo>
                      <a:lnTo>
                        <a:pt x="41" y="11"/>
                      </a:lnTo>
                      <a:lnTo>
                        <a:pt x="51" y="27"/>
                      </a:lnTo>
                      <a:lnTo>
                        <a:pt x="66" y="27"/>
                      </a:lnTo>
                      <a:lnTo>
                        <a:pt x="81" y="38"/>
                      </a:lnTo>
                      <a:lnTo>
                        <a:pt x="51" y="38"/>
                      </a:lnTo>
                      <a:lnTo>
                        <a:pt x="41" y="38"/>
                      </a:lnTo>
                      <a:lnTo>
                        <a:pt x="26" y="38"/>
                      </a:lnTo>
                      <a:lnTo>
                        <a:pt x="10" y="54"/>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4" name="Freeform 23"/>
                <p:cNvSpPr>
                  <a:spLocks noChangeAspect="1"/>
                </p:cNvSpPr>
                <p:nvPr/>
              </p:nvSpPr>
              <p:spPr bwMode="gray">
                <a:xfrm>
                  <a:off x="5873103" y="3523690"/>
                  <a:ext cx="24548" cy="23154"/>
                </a:xfrm>
                <a:custGeom>
                  <a:avLst/>
                  <a:gdLst/>
                  <a:ahLst/>
                  <a:cxnLst>
                    <a:cxn ang="0">
                      <a:pos x="0" y="16"/>
                    </a:cxn>
                    <a:cxn ang="0">
                      <a:pos x="0" y="0"/>
                    </a:cxn>
                    <a:cxn ang="0">
                      <a:pos x="15" y="0"/>
                    </a:cxn>
                    <a:cxn ang="0">
                      <a:pos x="30" y="0"/>
                    </a:cxn>
                    <a:cxn ang="0">
                      <a:pos x="30" y="16"/>
                    </a:cxn>
                    <a:cxn ang="0">
                      <a:pos x="30" y="27"/>
                    </a:cxn>
                    <a:cxn ang="0">
                      <a:pos x="15" y="27"/>
                    </a:cxn>
                    <a:cxn ang="0">
                      <a:pos x="0" y="16"/>
                    </a:cxn>
                  </a:cxnLst>
                  <a:rect l="0" t="0" r="r" b="b"/>
                  <a:pathLst>
                    <a:path w="30" h="27">
                      <a:moveTo>
                        <a:pt x="0" y="16"/>
                      </a:moveTo>
                      <a:lnTo>
                        <a:pt x="0" y="0"/>
                      </a:lnTo>
                      <a:lnTo>
                        <a:pt x="15" y="0"/>
                      </a:lnTo>
                      <a:lnTo>
                        <a:pt x="30" y="0"/>
                      </a:lnTo>
                      <a:lnTo>
                        <a:pt x="30" y="16"/>
                      </a:lnTo>
                      <a:lnTo>
                        <a:pt x="30" y="27"/>
                      </a:lnTo>
                      <a:lnTo>
                        <a:pt x="15" y="27"/>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5" name="Freeform 24"/>
                <p:cNvSpPr>
                  <a:spLocks noChangeAspect="1"/>
                </p:cNvSpPr>
                <p:nvPr/>
              </p:nvSpPr>
              <p:spPr bwMode="gray">
                <a:xfrm>
                  <a:off x="5864440" y="3382043"/>
                  <a:ext cx="41875" cy="23154"/>
                </a:xfrm>
                <a:custGeom>
                  <a:avLst/>
                  <a:gdLst/>
                  <a:ahLst/>
                  <a:cxnLst>
                    <a:cxn ang="0">
                      <a:pos x="25" y="0"/>
                    </a:cxn>
                    <a:cxn ang="0">
                      <a:pos x="40" y="0"/>
                    </a:cxn>
                    <a:cxn ang="0">
                      <a:pos x="50" y="16"/>
                    </a:cxn>
                    <a:cxn ang="0">
                      <a:pos x="10" y="27"/>
                    </a:cxn>
                    <a:cxn ang="0">
                      <a:pos x="0" y="0"/>
                    </a:cxn>
                    <a:cxn ang="0">
                      <a:pos x="25" y="0"/>
                    </a:cxn>
                  </a:cxnLst>
                  <a:rect l="0" t="0" r="r" b="b"/>
                  <a:pathLst>
                    <a:path w="50" h="27">
                      <a:moveTo>
                        <a:pt x="25" y="0"/>
                      </a:moveTo>
                      <a:lnTo>
                        <a:pt x="40" y="0"/>
                      </a:lnTo>
                      <a:lnTo>
                        <a:pt x="50" y="16"/>
                      </a:lnTo>
                      <a:lnTo>
                        <a:pt x="10" y="27"/>
                      </a:lnTo>
                      <a:lnTo>
                        <a:pt x="0"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6" name="Freeform 25"/>
                <p:cNvSpPr>
                  <a:spLocks noChangeAspect="1"/>
                </p:cNvSpPr>
                <p:nvPr/>
              </p:nvSpPr>
              <p:spPr bwMode="gray">
                <a:xfrm>
                  <a:off x="5864440" y="3382043"/>
                  <a:ext cx="41875" cy="23154"/>
                </a:xfrm>
                <a:custGeom>
                  <a:avLst/>
                  <a:gdLst/>
                  <a:ahLst/>
                  <a:cxnLst>
                    <a:cxn ang="0">
                      <a:pos x="25" y="0"/>
                    </a:cxn>
                    <a:cxn ang="0">
                      <a:pos x="40" y="0"/>
                    </a:cxn>
                    <a:cxn ang="0">
                      <a:pos x="50" y="16"/>
                    </a:cxn>
                    <a:cxn ang="0">
                      <a:pos x="10" y="27"/>
                    </a:cxn>
                    <a:cxn ang="0">
                      <a:pos x="0" y="0"/>
                    </a:cxn>
                    <a:cxn ang="0">
                      <a:pos x="25" y="0"/>
                    </a:cxn>
                  </a:cxnLst>
                  <a:rect l="0" t="0" r="r" b="b"/>
                  <a:pathLst>
                    <a:path w="50" h="27">
                      <a:moveTo>
                        <a:pt x="25" y="0"/>
                      </a:moveTo>
                      <a:lnTo>
                        <a:pt x="40" y="0"/>
                      </a:lnTo>
                      <a:lnTo>
                        <a:pt x="50" y="16"/>
                      </a:lnTo>
                      <a:lnTo>
                        <a:pt x="10" y="27"/>
                      </a:lnTo>
                      <a:lnTo>
                        <a:pt x="0"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7" name="Freeform 26"/>
                <p:cNvSpPr>
                  <a:spLocks noChangeAspect="1"/>
                </p:cNvSpPr>
                <p:nvPr/>
              </p:nvSpPr>
              <p:spPr bwMode="gray">
                <a:xfrm>
                  <a:off x="5751811" y="3368423"/>
                  <a:ext cx="287348" cy="298277"/>
                </a:xfrm>
                <a:custGeom>
                  <a:avLst/>
                  <a:gdLst/>
                  <a:ahLst/>
                  <a:cxnLst>
                    <a:cxn ang="0">
                      <a:pos x="66" y="16"/>
                    </a:cxn>
                    <a:cxn ang="0">
                      <a:pos x="56" y="59"/>
                    </a:cxn>
                    <a:cxn ang="0">
                      <a:pos x="66" y="59"/>
                    </a:cxn>
                    <a:cxn ang="0">
                      <a:pos x="81" y="32"/>
                    </a:cxn>
                    <a:cxn ang="0">
                      <a:pos x="121" y="16"/>
                    </a:cxn>
                    <a:cxn ang="0">
                      <a:pos x="121" y="59"/>
                    </a:cxn>
                    <a:cxn ang="0">
                      <a:pos x="176" y="43"/>
                    </a:cxn>
                    <a:cxn ang="0">
                      <a:pos x="216" y="75"/>
                    </a:cxn>
                    <a:cxn ang="0">
                      <a:pos x="256" y="75"/>
                    </a:cxn>
                    <a:cxn ang="0">
                      <a:pos x="281" y="102"/>
                    </a:cxn>
                    <a:cxn ang="0">
                      <a:pos x="291" y="146"/>
                    </a:cxn>
                    <a:cxn ang="0">
                      <a:pos x="291" y="173"/>
                    </a:cxn>
                    <a:cxn ang="0">
                      <a:pos x="332" y="200"/>
                    </a:cxn>
                    <a:cxn ang="0">
                      <a:pos x="347" y="216"/>
                    </a:cxn>
                    <a:cxn ang="0">
                      <a:pos x="322" y="216"/>
                    </a:cxn>
                    <a:cxn ang="0">
                      <a:pos x="307" y="216"/>
                    </a:cxn>
                    <a:cxn ang="0">
                      <a:pos x="266" y="216"/>
                    </a:cxn>
                    <a:cxn ang="0">
                      <a:pos x="291" y="259"/>
                    </a:cxn>
                    <a:cxn ang="0">
                      <a:pos x="291" y="275"/>
                    </a:cxn>
                    <a:cxn ang="0">
                      <a:pos x="281" y="286"/>
                    </a:cxn>
                    <a:cxn ang="0">
                      <a:pos x="266" y="302"/>
                    </a:cxn>
                    <a:cxn ang="0">
                      <a:pos x="281" y="330"/>
                    </a:cxn>
                    <a:cxn ang="0">
                      <a:pos x="241" y="319"/>
                    </a:cxn>
                    <a:cxn ang="0">
                      <a:pos x="201" y="302"/>
                    </a:cxn>
                    <a:cxn ang="0">
                      <a:pos x="176" y="259"/>
                    </a:cxn>
                    <a:cxn ang="0">
                      <a:pos x="136" y="243"/>
                    </a:cxn>
                    <a:cxn ang="0">
                      <a:pos x="161" y="243"/>
                    </a:cxn>
                    <a:cxn ang="0">
                      <a:pos x="186" y="216"/>
                    </a:cxn>
                    <a:cxn ang="0">
                      <a:pos x="216" y="189"/>
                    </a:cxn>
                    <a:cxn ang="0">
                      <a:pos x="176" y="146"/>
                    </a:cxn>
                    <a:cxn ang="0">
                      <a:pos x="136" y="113"/>
                    </a:cxn>
                    <a:cxn ang="0">
                      <a:pos x="121" y="129"/>
                    </a:cxn>
                    <a:cxn ang="0">
                      <a:pos x="81" y="113"/>
                    </a:cxn>
                    <a:cxn ang="0">
                      <a:pos x="25" y="113"/>
                    </a:cxn>
                    <a:cxn ang="0">
                      <a:pos x="15" y="75"/>
                    </a:cxn>
                    <a:cxn ang="0">
                      <a:pos x="41" y="32"/>
                    </a:cxn>
                    <a:cxn ang="0">
                      <a:pos x="81" y="16"/>
                    </a:cxn>
                  </a:cxnLst>
                  <a:rect l="0" t="0" r="r" b="b"/>
                  <a:pathLst>
                    <a:path w="347" h="330">
                      <a:moveTo>
                        <a:pt x="81" y="16"/>
                      </a:moveTo>
                      <a:lnTo>
                        <a:pt x="66" y="16"/>
                      </a:lnTo>
                      <a:lnTo>
                        <a:pt x="56" y="43"/>
                      </a:lnTo>
                      <a:lnTo>
                        <a:pt x="56" y="59"/>
                      </a:lnTo>
                      <a:lnTo>
                        <a:pt x="66" y="75"/>
                      </a:lnTo>
                      <a:lnTo>
                        <a:pt x="66" y="59"/>
                      </a:lnTo>
                      <a:lnTo>
                        <a:pt x="66" y="43"/>
                      </a:lnTo>
                      <a:lnTo>
                        <a:pt x="81" y="32"/>
                      </a:lnTo>
                      <a:lnTo>
                        <a:pt x="106" y="16"/>
                      </a:lnTo>
                      <a:lnTo>
                        <a:pt x="121" y="16"/>
                      </a:lnTo>
                      <a:lnTo>
                        <a:pt x="136" y="43"/>
                      </a:lnTo>
                      <a:lnTo>
                        <a:pt x="121" y="59"/>
                      </a:lnTo>
                      <a:lnTo>
                        <a:pt x="146" y="59"/>
                      </a:lnTo>
                      <a:lnTo>
                        <a:pt x="176" y="43"/>
                      </a:lnTo>
                      <a:lnTo>
                        <a:pt x="201" y="59"/>
                      </a:lnTo>
                      <a:lnTo>
                        <a:pt x="216" y="75"/>
                      </a:lnTo>
                      <a:lnTo>
                        <a:pt x="241" y="75"/>
                      </a:lnTo>
                      <a:lnTo>
                        <a:pt x="256" y="75"/>
                      </a:lnTo>
                      <a:lnTo>
                        <a:pt x="256" y="86"/>
                      </a:lnTo>
                      <a:lnTo>
                        <a:pt x="281" y="102"/>
                      </a:lnTo>
                      <a:lnTo>
                        <a:pt x="291" y="113"/>
                      </a:lnTo>
                      <a:lnTo>
                        <a:pt x="291" y="146"/>
                      </a:lnTo>
                      <a:lnTo>
                        <a:pt x="281" y="162"/>
                      </a:lnTo>
                      <a:lnTo>
                        <a:pt x="291" y="173"/>
                      </a:lnTo>
                      <a:lnTo>
                        <a:pt x="322" y="173"/>
                      </a:lnTo>
                      <a:lnTo>
                        <a:pt x="332" y="200"/>
                      </a:lnTo>
                      <a:lnTo>
                        <a:pt x="347" y="200"/>
                      </a:lnTo>
                      <a:lnTo>
                        <a:pt x="347" y="216"/>
                      </a:lnTo>
                      <a:lnTo>
                        <a:pt x="332" y="216"/>
                      </a:lnTo>
                      <a:lnTo>
                        <a:pt x="322" y="216"/>
                      </a:lnTo>
                      <a:lnTo>
                        <a:pt x="322" y="232"/>
                      </a:lnTo>
                      <a:lnTo>
                        <a:pt x="307" y="216"/>
                      </a:lnTo>
                      <a:lnTo>
                        <a:pt x="281" y="216"/>
                      </a:lnTo>
                      <a:lnTo>
                        <a:pt x="266" y="216"/>
                      </a:lnTo>
                      <a:lnTo>
                        <a:pt x="281" y="243"/>
                      </a:lnTo>
                      <a:lnTo>
                        <a:pt x="291" y="259"/>
                      </a:lnTo>
                      <a:lnTo>
                        <a:pt x="307" y="275"/>
                      </a:lnTo>
                      <a:lnTo>
                        <a:pt x="291" y="275"/>
                      </a:lnTo>
                      <a:lnTo>
                        <a:pt x="291" y="286"/>
                      </a:lnTo>
                      <a:lnTo>
                        <a:pt x="281" y="286"/>
                      </a:lnTo>
                      <a:lnTo>
                        <a:pt x="256" y="286"/>
                      </a:lnTo>
                      <a:lnTo>
                        <a:pt x="266" y="302"/>
                      </a:lnTo>
                      <a:lnTo>
                        <a:pt x="281" y="319"/>
                      </a:lnTo>
                      <a:lnTo>
                        <a:pt x="281" y="330"/>
                      </a:lnTo>
                      <a:lnTo>
                        <a:pt x="266" y="330"/>
                      </a:lnTo>
                      <a:lnTo>
                        <a:pt x="241" y="319"/>
                      </a:lnTo>
                      <a:lnTo>
                        <a:pt x="216" y="302"/>
                      </a:lnTo>
                      <a:lnTo>
                        <a:pt x="201" y="302"/>
                      </a:lnTo>
                      <a:lnTo>
                        <a:pt x="186" y="275"/>
                      </a:lnTo>
                      <a:lnTo>
                        <a:pt x="176" y="259"/>
                      </a:lnTo>
                      <a:lnTo>
                        <a:pt x="146" y="259"/>
                      </a:lnTo>
                      <a:lnTo>
                        <a:pt x="136" y="243"/>
                      </a:lnTo>
                      <a:lnTo>
                        <a:pt x="146" y="243"/>
                      </a:lnTo>
                      <a:lnTo>
                        <a:pt x="161" y="243"/>
                      </a:lnTo>
                      <a:lnTo>
                        <a:pt x="186" y="232"/>
                      </a:lnTo>
                      <a:lnTo>
                        <a:pt x="186" y="216"/>
                      </a:lnTo>
                      <a:lnTo>
                        <a:pt x="216" y="200"/>
                      </a:lnTo>
                      <a:lnTo>
                        <a:pt x="216" y="189"/>
                      </a:lnTo>
                      <a:lnTo>
                        <a:pt x="201" y="162"/>
                      </a:lnTo>
                      <a:lnTo>
                        <a:pt x="176" y="146"/>
                      </a:lnTo>
                      <a:lnTo>
                        <a:pt x="146" y="113"/>
                      </a:lnTo>
                      <a:lnTo>
                        <a:pt x="136" y="113"/>
                      </a:lnTo>
                      <a:lnTo>
                        <a:pt x="136" y="129"/>
                      </a:lnTo>
                      <a:lnTo>
                        <a:pt x="121" y="129"/>
                      </a:lnTo>
                      <a:lnTo>
                        <a:pt x="106" y="113"/>
                      </a:lnTo>
                      <a:lnTo>
                        <a:pt x="81" y="113"/>
                      </a:lnTo>
                      <a:lnTo>
                        <a:pt x="41" y="113"/>
                      </a:lnTo>
                      <a:lnTo>
                        <a:pt x="25" y="113"/>
                      </a:lnTo>
                      <a:lnTo>
                        <a:pt x="15" y="102"/>
                      </a:lnTo>
                      <a:lnTo>
                        <a:pt x="15" y="75"/>
                      </a:lnTo>
                      <a:lnTo>
                        <a:pt x="0" y="75"/>
                      </a:lnTo>
                      <a:lnTo>
                        <a:pt x="41" y="32"/>
                      </a:lnTo>
                      <a:lnTo>
                        <a:pt x="56" y="0"/>
                      </a:lnTo>
                      <a:lnTo>
                        <a:pt x="81"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8" name="Freeform 27"/>
                <p:cNvSpPr>
                  <a:spLocks noChangeAspect="1"/>
                </p:cNvSpPr>
                <p:nvPr/>
              </p:nvSpPr>
              <p:spPr bwMode="gray">
                <a:xfrm>
                  <a:off x="5698385" y="3327563"/>
                  <a:ext cx="46207" cy="29964"/>
                </a:xfrm>
                <a:custGeom>
                  <a:avLst/>
                  <a:gdLst/>
                  <a:ahLst/>
                  <a:cxnLst>
                    <a:cxn ang="0">
                      <a:pos x="0" y="16"/>
                    </a:cxn>
                    <a:cxn ang="0">
                      <a:pos x="15" y="16"/>
                    </a:cxn>
                    <a:cxn ang="0">
                      <a:pos x="25" y="0"/>
                    </a:cxn>
                    <a:cxn ang="0">
                      <a:pos x="40" y="0"/>
                    </a:cxn>
                    <a:cxn ang="0">
                      <a:pos x="55" y="16"/>
                    </a:cxn>
                    <a:cxn ang="0">
                      <a:pos x="55" y="33"/>
                    </a:cxn>
                    <a:cxn ang="0">
                      <a:pos x="25" y="33"/>
                    </a:cxn>
                    <a:cxn ang="0">
                      <a:pos x="0" y="16"/>
                    </a:cxn>
                  </a:cxnLst>
                  <a:rect l="0" t="0" r="r" b="b"/>
                  <a:pathLst>
                    <a:path w="55" h="33">
                      <a:moveTo>
                        <a:pt x="0" y="16"/>
                      </a:moveTo>
                      <a:lnTo>
                        <a:pt x="15" y="16"/>
                      </a:lnTo>
                      <a:lnTo>
                        <a:pt x="25" y="0"/>
                      </a:lnTo>
                      <a:lnTo>
                        <a:pt x="40" y="0"/>
                      </a:lnTo>
                      <a:lnTo>
                        <a:pt x="55" y="16"/>
                      </a:lnTo>
                      <a:lnTo>
                        <a:pt x="55" y="33"/>
                      </a:lnTo>
                      <a:lnTo>
                        <a:pt x="25" y="33"/>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9" name="Freeform 28"/>
                <p:cNvSpPr>
                  <a:spLocks noChangeAspect="1"/>
                </p:cNvSpPr>
                <p:nvPr/>
              </p:nvSpPr>
              <p:spPr bwMode="gray">
                <a:xfrm>
                  <a:off x="5633407" y="3382043"/>
                  <a:ext cx="53427" cy="61290"/>
                </a:xfrm>
                <a:custGeom>
                  <a:avLst/>
                  <a:gdLst/>
                  <a:ahLst/>
                  <a:cxnLst>
                    <a:cxn ang="0">
                      <a:pos x="0" y="27"/>
                    </a:cxn>
                    <a:cxn ang="0">
                      <a:pos x="15" y="27"/>
                    </a:cxn>
                    <a:cxn ang="0">
                      <a:pos x="25" y="27"/>
                    </a:cxn>
                    <a:cxn ang="0">
                      <a:pos x="25" y="0"/>
                    </a:cxn>
                    <a:cxn ang="0">
                      <a:pos x="65" y="0"/>
                    </a:cxn>
                    <a:cxn ang="0">
                      <a:pos x="65" y="16"/>
                    </a:cxn>
                    <a:cxn ang="0">
                      <a:pos x="55" y="27"/>
                    </a:cxn>
                    <a:cxn ang="0">
                      <a:pos x="65" y="43"/>
                    </a:cxn>
                    <a:cxn ang="0">
                      <a:pos x="40" y="59"/>
                    </a:cxn>
                    <a:cxn ang="0">
                      <a:pos x="25" y="70"/>
                    </a:cxn>
                    <a:cxn ang="0">
                      <a:pos x="25" y="59"/>
                    </a:cxn>
                    <a:cxn ang="0">
                      <a:pos x="15" y="43"/>
                    </a:cxn>
                    <a:cxn ang="0">
                      <a:pos x="0" y="27"/>
                    </a:cxn>
                  </a:cxnLst>
                  <a:rect l="0" t="0" r="r" b="b"/>
                  <a:pathLst>
                    <a:path w="65" h="70">
                      <a:moveTo>
                        <a:pt x="0" y="27"/>
                      </a:moveTo>
                      <a:lnTo>
                        <a:pt x="15" y="27"/>
                      </a:lnTo>
                      <a:lnTo>
                        <a:pt x="25" y="27"/>
                      </a:lnTo>
                      <a:lnTo>
                        <a:pt x="25" y="0"/>
                      </a:lnTo>
                      <a:lnTo>
                        <a:pt x="65" y="0"/>
                      </a:lnTo>
                      <a:lnTo>
                        <a:pt x="65" y="16"/>
                      </a:lnTo>
                      <a:lnTo>
                        <a:pt x="55" y="27"/>
                      </a:lnTo>
                      <a:lnTo>
                        <a:pt x="65" y="43"/>
                      </a:lnTo>
                      <a:lnTo>
                        <a:pt x="40" y="59"/>
                      </a:lnTo>
                      <a:lnTo>
                        <a:pt x="25" y="70"/>
                      </a:lnTo>
                      <a:lnTo>
                        <a:pt x="25" y="59"/>
                      </a:lnTo>
                      <a:lnTo>
                        <a:pt x="15" y="43"/>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0" name="Freeform 29"/>
                <p:cNvSpPr>
                  <a:spLocks noChangeAspect="1"/>
                </p:cNvSpPr>
                <p:nvPr/>
              </p:nvSpPr>
              <p:spPr bwMode="gray">
                <a:xfrm>
                  <a:off x="5633407" y="3382043"/>
                  <a:ext cx="53427" cy="61290"/>
                </a:xfrm>
                <a:custGeom>
                  <a:avLst/>
                  <a:gdLst/>
                  <a:ahLst/>
                  <a:cxnLst>
                    <a:cxn ang="0">
                      <a:pos x="0" y="27"/>
                    </a:cxn>
                    <a:cxn ang="0">
                      <a:pos x="15" y="27"/>
                    </a:cxn>
                    <a:cxn ang="0">
                      <a:pos x="25" y="27"/>
                    </a:cxn>
                    <a:cxn ang="0">
                      <a:pos x="25" y="0"/>
                    </a:cxn>
                    <a:cxn ang="0">
                      <a:pos x="65" y="0"/>
                    </a:cxn>
                    <a:cxn ang="0">
                      <a:pos x="65" y="16"/>
                    </a:cxn>
                    <a:cxn ang="0">
                      <a:pos x="55" y="27"/>
                    </a:cxn>
                    <a:cxn ang="0">
                      <a:pos x="65" y="43"/>
                    </a:cxn>
                    <a:cxn ang="0">
                      <a:pos x="40" y="59"/>
                    </a:cxn>
                    <a:cxn ang="0">
                      <a:pos x="25" y="70"/>
                    </a:cxn>
                    <a:cxn ang="0">
                      <a:pos x="25" y="59"/>
                    </a:cxn>
                    <a:cxn ang="0">
                      <a:pos x="15" y="43"/>
                    </a:cxn>
                    <a:cxn ang="0">
                      <a:pos x="0" y="27"/>
                    </a:cxn>
                  </a:cxnLst>
                  <a:rect l="0" t="0" r="r" b="b"/>
                  <a:pathLst>
                    <a:path w="65" h="70">
                      <a:moveTo>
                        <a:pt x="0" y="27"/>
                      </a:moveTo>
                      <a:lnTo>
                        <a:pt x="15" y="27"/>
                      </a:lnTo>
                      <a:lnTo>
                        <a:pt x="25" y="27"/>
                      </a:lnTo>
                      <a:lnTo>
                        <a:pt x="25" y="0"/>
                      </a:lnTo>
                      <a:lnTo>
                        <a:pt x="65" y="0"/>
                      </a:lnTo>
                      <a:lnTo>
                        <a:pt x="65" y="16"/>
                      </a:lnTo>
                      <a:lnTo>
                        <a:pt x="55" y="27"/>
                      </a:lnTo>
                      <a:lnTo>
                        <a:pt x="65" y="43"/>
                      </a:lnTo>
                      <a:lnTo>
                        <a:pt x="40" y="59"/>
                      </a:lnTo>
                      <a:lnTo>
                        <a:pt x="25" y="70"/>
                      </a:lnTo>
                      <a:lnTo>
                        <a:pt x="25" y="59"/>
                      </a:lnTo>
                      <a:lnTo>
                        <a:pt x="15" y="43"/>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1" name="Freeform 30"/>
                <p:cNvSpPr>
                  <a:spLocks noChangeAspect="1"/>
                </p:cNvSpPr>
                <p:nvPr/>
              </p:nvSpPr>
              <p:spPr bwMode="gray">
                <a:xfrm>
                  <a:off x="5652178" y="3303047"/>
                  <a:ext cx="44762" cy="39498"/>
                </a:xfrm>
                <a:custGeom>
                  <a:avLst/>
                  <a:gdLst/>
                  <a:ahLst/>
                  <a:cxnLst>
                    <a:cxn ang="0">
                      <a:pos x="30" y="43"/>
                    </a:cxn>
                    <a:cxn ang="0">
                      <a:pos x="40" y="43"/>
                    </a:cxn>
                    <a:cxn ang="0">
                      <a:pos x="55" y="33"/>
                    </a:cxn>
                    <a:cxn ang="0">
                      <a:pos x="55" y="0"/>
                    </a:cxn>
                    <a:cxn ang="0">
                      <a:pos x="30" y="0"/>
                    </a:cxn>
                    <a:cxn ang="0">
                      <a:pos x="15" y="16"/>
                    </a:cxn>
                    <a:cxn ang="0">
                      <a:pos x="0" y="16"/>
                    </a:cxn>
                    <a:cxn ang="0">
                      <a:pos x="0" y="33"/>
                    </a:cxn>
                    <a:cxn ang="0">
                      <a:pos x="15" y="43"/>
                    </a:cxn>
                    <a:cxn ang="0">
                      <a:pos x="30" y="43"/>
                    </a:cxn>
                  </a:cxnLst>
                  <a:rect l="0" t="0" r="r" b="b"/>
                  <a:pathLst>
                    <a:path w="55" h="43">
                      <a:moveTo>
                        <a:pt x="30" y="43"/>
                      </a:moveTo>
                      <a:lnTo>
                        <a:pt x="40" y="43"/>
                      </a:lnTo>
                      <a:lnTo>
                        <a:pt x="55" y="33"/>
                      </a:lnTo>
                      <a:lnTo>
                        <a:pt x="55" y="0"/>
                      </a:lnTo>
                      <a:lnTo>
                        <a:pt x="30" y="0"/>
                      </a:lnTo>
                      <a:lnTo>
                        <a:pt x="15" y="16"/>
                      </a:lnTo>
                      <a:lnTo>
                        <a:pt x="0" y="16"/>
                      </a:lnTo>
                      <a:lnTo>
                        <a:pt x="0" y="33"/>
                      </a:lnTo>
                      <a:lnTo>
                        <a:pt x="15" y="43"/>
                      </a:lnTo>
                      <a:lnTo>
                        <a:pt x="3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2" name="Freeform 31"/>
                <p:cNvSpPr>
                  <a:spLocks noChangeAspect="1"/>
                </p:cNvSpPr>
                <p:nvPr/>
              </p:nvSpPr>
              <p:spPr bwMode="gray">
                <a:xfrm>
                  <a:off x="5491899" y="3303047"/>
                  <a:ext cx="119849" cy="65376"/>
                </a:xfrm>
                <a:custGeom>
                  <a:avLst/>
                  <a:gdLst/>
                  <a:ahLst/>
                  <a:cxnLst>
                    <a:cxn ang="0">
                      <a:pos x="50" y="43"/>
                    </a:cxn>
                    <a:cxn ang="0">
                      <a:pos x="0" y="43"/>
                    </a:cxn>
                    <a:cxn ang="0">
                      <a:pos x="40" y="16"/>
                    </a:cxn>
                    <a:cxn ang="0">
                      <a:pos x="50" y="16"/>
                    </a:cxn>
                    <a:cxn ang="0">
                      <a:pos x="90" y="43"/>
                    </a:cxn>
                    <a:cxn ang="0">
                      <a:pos x="90" y="33"/>
                    </a:cxn>
                    <a:cxn ang="0">
                      <a:pos x="106" y="33"/>
                    </a:cxn>
                    <a:cxn ang="0">
                      <a:pos x="90" y="16"/>
                    </a:cxn>
                    <a:cxn ang="0">
                      <a:pos x="106" y="0"/>
                    </a:cxn>
                    <a:cxn ang="0">
                      <a:pos x="121" y="0"/>
                    </a:cxn>
                    <a:cxn ang="0">
                      <a:pos x="121" y="16"/>
                    </a:cxn>
                    <a:cxn ang="0">
                      <a:pos x="131" y="33"/>
                    </a:cxn>
                    <a:cxn ang="0">
                      <a:pos x="146" y="16"/>
                    </a:cxn>
                    <a:cxn ang="0">
                      <a:pos x="146" y="33"/>
                    </a:cxn>
                    <a:cxn ang="0">
                      <a:pos x="146" y="43"/>
                    </a:cxn>
                    <a:cxn ang="0">
                      <a:pos x="146" y="60"/>
                    </a:cxn>
                    <a:cxn ang="0">
                      <a:pos x="121" y="60"/>
                    </a:cxn>
                    <a:cxn ang="0">
                      <a:pos x="90" y="43"/>
                    </a:cxn>
                    <a:cxn ang="0">
                      <a:pos x="80" y="60"/>
                    </a:cxn>
                    <a:cxn ang="0">
                      <a:pos x="65" y="71"/>
                    </a:cxn>
                    <a:cxn ang="0">
                      <a:pos x="50" y="71"/>
                    </a:cxn>
                    <a:cxn ang="0">
                      <a:pos x="40" y="71"/>
                    </a:cxn>
                    <a:cxn ang="0">
                      <a:pos x="50" y="43"/>
                    </a:cxn>
                  </a:cxnLst>
                  <a:rect l="0" t="0" r="r" b="b"/>
                  <a:pathLst>
                    <a:path w="146" h="71">
                      <a:moveTo>
                        <a:pt x="50" y="43"/>
                      </a:moveTo>
                      <a:lnTo>
                        <a:pt x="0" y="43"/>
                      </a:lnTo>
                      <a:lnTo>
                        <a:pt x="40" y="16"/>
                      </a:lnTo>
                      <a:lnTo>
                        <a:pt x="50" y="16"/>
                      </a:lnTo>
                      <a:lnTo>
                        <a:pt x="90" y="43"/>
                      </a:lnTo>
                      <a:lnTo>
                        <a:pt x="90" y="33"/>
                      </a:lnTo>
                      <a:lnTo>
                        <a:pt x="106" y="33"/>
                      </a:lnTo>
                      <a:lnTo>
                        <a:pt x="90" y="16"/>
                      </a:lnTo>
                      <a:lnTo>
                        <a:pt x="106" y="0"/>
                      </a:lnTo>
                      <a:lnTo>
                        <a:pt x="121" y="0"/>
                      </a:lnTo>
                      <a:lnTo>
                        <a:pt x="121" y="16"/>
                      </a:lnTo>
                      <a:lnTo>
                        <a:pt x="131" y="33"/>
                      </a:lnTo>
                      <a:lnTo>
                        <a:pt x="146" y="16"/>
                      </a:lnTo>
                      <a:lnTo>
                        <a:pt x="146" y="33"/>
                      </a:lnTo>
                      <a:lnTo>
                        <a:pt x="146" y="43"/>
                      </a:lnTo>
                      <a:lnTo>
                        <a:pt x="146" y="60"/>
                      </a:lnTo>
                      <a:lnTo>
                        <a:pt x="121" y="60"/>
                      </a:lnTo>
                      <a:lnTo>
                        <a:pt x="90" y="43"/>
                      </a:lnTo>
                      <a:lnTo>
                        <a:pt x="80" y="60"/>
                      </a:lnTo>
                      <a:lnTo>
                        <a:pt x="65" y="71"/>
                      </a:lnTo>
                      <a:lnTo>
                        <a:pt x="50" y="71"/>
                      </a:lnTo>
                      <a:lnTo>
                        <a:pt x="40" y="71"/>
                      </a:lnTo>
                      <a:lnTo>
                        <a:pt x="5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3" name="Freeform 32"/>
                <p:cNvSpPr>
                  <a:spLocks noChangeAspect="1"/>
                </p:cNvSpPr>
                <p:nvPr/>
              </p:nvSpPr>
              <p:spPr bwMode="gray">
                <a:xfrm>
                  <a:off x="5438473" y="3279892"/>
                  <a:ext cx="86637" cy="54480"/>
                </a:xfrm>
                <a:custGeom>
                  <a:avLst/>
                  <a:gdLst/>
                  <a:ahLst/>
                  <a:cxnLst>
                    <a:cxn ang="0">
                      <a:pos x="65" y="43"/>
                    </a:cxn>
                    <a:cxn ang="0">
                      <a:pos x="75" y="43"/>
                    </a:cxn>
                    <a:cxn ang="0">
                      <a:pos x="90" y="27"/>
                    </a:cxn>
                    <a:cxn ang="0">
                      <a:pos x="105" y="16"/>
                    </a:cxn>
                    <a:cxn ang="0">
                      <a:pos x="90" y="0"/>
                    </a:cxn>
                    <a:cxn ang="0">
                      <a:pos x="65" y="16"/>
                    </a:cxn>
                    <a:cxn ang="0">
                      <a:pos x="25" y="16"/>
                    </a:cxn>
                    <a:cxn ang="0">
                      <a:pos x="0" y="43"/>
                    </a:cxn>
                    <a:cxn ang="0">
                      <a:pos x="0" y="60"/>
                    </a:cxn>
                    <a:cxn ang="0">
                      <a:pos x="25" y="60"/>
                    </a:cxn>
                    <a:cxn ang="0">
                      <a:pos x="40" y="43"/>
                    </a:cxn>
                    <a:cxn ang="0">
                      <a:pos x="50" y="43"/>
                    </a:cxn>
                    <a:cxn ang="0">
                      <a:pos x="65" y="43"/>
                    </a:cxn>
                  </a:cxnLst>
                  <a:rect l="0" t="0" r="r" b="b"/>
                  <a:pathLst>
                    <a:path w="105" h="60">
                      <a:moveTo>
                        <a:pt x="65" y="43"/>
                      </a:moveTo>
                      <a:lnTo>
                        <a:pt x="75" y="43"/>
                      </a:lnTo>
                      <a:lnTo>
                        <a:pt x="90" y="27"/>
                      </a:lnTo>
                      <a:lnTo>
                        <a:pt x="105" y="16"/>
                      </a:lnTo>
                      <a:lnTo>
                        <a:pt x="90" y="0"/>
                      </a:lnTo>
                      <a:lnTo>
                        <a:pt x="65" y="16"/>
                      </a:lnTo>
                      <a:lnTo>
                        <a:pt x="25" y="16"/>
                      </a:lnTo>
                      <a:lnTo>
                        <a:pt x="0" y="43"/>
                      </a:lnTo>
                      <a:lnTo>
                        <a:pt x="0" y="60"/>
                      </a:lnTo>
                      <a:lnTo>
                        <a:pt x="25" y="60"/>
                      </a:lnTo>
                      <a:lnTo>
                        <a:pt x="40" y="43"/>
                      </a:lnTo>
                      <a:lnTo>
                        <a:pt x="50" y="43"/>
                      </a:lnTo>
                      <a:lnTo>
                        <a:pt x="65"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4" name="Freeform 33"/>
                <p:cNvSpPr>
                  <a:spLocks noChangeAspect="1"/>
                </p:cNvSpPr>
                <p:nvPr/>
              </p:nvSpPr>
              <p:spPr bwMode="gray">
                <a:xfrm>
                  <a:off x="5646403" y="3225412"/>
                  <a:ext cx="40431" cy="54480"/>
                </a:xfrm>
                <a:custGeom>
                  <a:avLst/>
                  <a:gdLst/>
                  <a:ahLst/>
                  <a:cxnLst>
                    <a:cxn ang="0">
                      <a:pos x="0" y="16"/>
                    </a:cxn>
                    <a:cxn ang="0">
                      <a:pos x="0" y="0"/>
                    </a:cxn>
                    <a:cxn ang="0">
                      <a:pos x="10" y="0"/>
                    </a:cxn>
                    <a:cxn ang="0">
                      <a:pos x="40" y="16"/>
                    </a:cxn>
                    <a:cxn ang="0">
                      <a:pos x="50" y="16"/>
                    </a:cxn>
                    <a:cxn ang="0">
                      <a:pos x="50" y="32"/>
                    </a:cxn>
                    <a:cxn ang="0">
                      <a:pos x="50" y="43"/>
                    </a:cxn>
                    <a:cxn ang="0">
                      <a:pos x="50" y="59"/>
                    </a:cxn>
                    <a:cxn ang="0">
                      <a:pos x="40" y="59"/>
                    </a:cxn>
                    <a:cxn ang="0">
                      <a:pos x="40" y="43"/>
                    </a:cxn>
                    <a:cxn ang="0">
                      <a:pos x="0" y="43"/>
                    </a:cxn>
                    <a:cxn ang="0">
                      <a:pos x="0" y="32"/>
                    </a:cxn>
                    <a:cxn ang="0">
                      <a:pos x="0" y="16"/>
                    </a:cxn>
                  </a:cxnLst>
                  <a:rect l="0" t="0" r="r" b="b"/>
                  <a:pathLst>
                    <a:path w="50" h="59">
                      <a:moveTo>
                        <a:pt x="0" y="16"/>
                      </a:moveTo>
                      <a:lnTo>
                        <a:pt x="0" y="0"/>
                      </a:lnTo>
                      <a:lnTo>
                        <a:pt x="10" y="0"/>
                      </a:lnTo>
                      <a:lnTo>
                        <a:pt x="40" y="16"/>
                      </a:lnTo>
                      <a:lnTo>
                        <a:pt x="50" y="16"/>
                      </a:lnTo>
                      <a:lnTo>
                        <a:pt x="50" y="32"/>
                      </a:lnTo>
                      <a:lnTo>
                        <a:pt x="50" y="43"/>
                      </a:lnTo>
                      <a:lnTo>
                        <a:pt x="50" y="59"/>
                      </a:lnTo>
                      <a:lnTo>
                        <a:pt x="40" y="59"/>
                      </a:lnTo>
                      <a:lnTo>
                        <a:pt x="40" y="43"/>
                      </a:lnTo>
                      <a:lnTo>
                        <a:pt x="0" y="43"/>
                      </a:lnTo>
                      <a:lnTo>
                        <a:pt x="0" y="32"/>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5" name="Freeform 34"/>
                <p:cNvSpPr>
                  <a:spLocks noChangeAspect="1"/>
                </p:cNvSpPr>
                <p:nvPr/>
              </p:nvSpPr>
              <p:spPr bwMode="gray">
                <a:xfrm>
                  <a:off x="5546769" y="3263548"/>
                  <a:ext cx="34655" cy="29964"/>
                </a:xfrm>
                <a:custGeom>
                  <a:avLst/>
                  <a:gdLst/>
                  <a:ahLst/>
                  <a:cxnLst>
                    <a:cxn ang="0">
                      <a:pos x="25" y="0"/>
                    </a:cxn>
                    <a:cxn ang="0">
                      <a:pos x="15" y="16"/>
                    </a:cxn>
                    <a:cxn ang="0">
                      <a:pos x="0" y="16"/>
                    </a:cxn>
                    <a:cxn ang="0">
                      <a:pos x="15" y="32"/>
                    </a:cxn>
                    <a:cxn ang="0">
                      <a:pos x="25" y="32"/>
                    </a:cxn>
                    <a:cxn ang="0">
                      <a:pos x="41" y="16"/>
                    </a:cxn>
                    <a:cxn ang="0">
                      <a:pos x="41" y="0"/>
                    </a:cxn>
                    <a:cxn ang="0">
                      <a:pos x="25" y="0"/>
                    </a:cxn>
                  </a:cxnLst>
                  <a:rect l="0" t="0" r="r" b="b"/>
                  <a:pathLst>
                    <a:path w="41" h="32">
                      <a:moveTo>
                        <a:pt x="25" y="0"/>
                      </a:moveTo>
                      <a:lnTo>
                        <a:pt x="15" y="16"/>
                      </a:lnTo>
                      <a:lnTo>
                        <a:pt x="0" y="16"/>
                      </a:lnTo>
                      <a:lnTo>
                        <a:pt x="15" y="32"/>
                      </a:lnTo>
                      <a:lnTo>
                        <a:pt x="25" y="32"/>
                      </a:lnTo>
                      <a:lnTo>
                        <a:pt x="41" y="16"/>
                      </a:lnTo>
                      <a:lnTo>
                        <a:pt x="41"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6" name="Freeform 35"/>
                <p:cNvSpPr>
                  <a:spLocks noChangeAspect="1"/>
                </p:cNvSpPr>
                <p:nvPr/>
              </p:nvSpPr>
              <p:spPr bwMode="gray">
                <a:xfrm>
                  <a:off x="5711380" y="3293512"/>
                  <a:ext cx="173275" cy="73548"/>
                </a:xfrm>
                <a:custGeom>
                  <a:avLst/>
                  <a:gdLst/>
                  <a:ahLst/>
                  <a:cxnLst>
                    <a:cxn ang="0">
                      <a:pos x="0" y="11"/>
                    </a:cxn>
                    <a:cxn ang="0">
                      <a:pos x="10" y="0"/>
                    </a:cxn>
                    <a:cxn ang="0">
                      <a:pos x="25" y="0"/>
                    </a:cxn>
                    <a:cxn ang="0">
                      <a:pos x="40" y="0"/>
                    </a:cxn>
                    <a:cxn ang="0">
                      <a:pos x="50" y="11"/>
                    </a:cxn>
                    <a:cxn ang="0">
                      <a:pos x="65" y="11"/>
                    </a:cxn>
                    <a:cxn ang="0">
                      <a:pos x="80" y="11"/>
                    </a:cxn>
                    <a:cxn ang="0">
                      <a:pos x="80" y="27"/>
                    </a:cxn>
                    <a:cxn ang="0">
                      <a:pos x="65" y="44"/>
                    </a:cxn>
                    <a:cxn ang="0">
                      <a:pos x="91" y="44"/>
                    </a:cxn>
                    <a:cxn ang="0">
                      <a:pos x="121" y="54"/>
                    </a:cxn>
                    <a:cxn ang="0">
                      <a:pos x="146" y="44"/>
                    </a:cxn>
                    <a:cxn ang="0">
                      <a:pos x="171" y="44"/>
                    </a:cxn>
                    <a:cxn ang="0">
                      <a:pos x="186" y="44"/>
                    </a:cxn>
                    <a:cxn ang="0">
                      <a:pos x="196" y="54"/>
                    </a:cxn>
                    <a:cxn ang="0">
                      <a:pos x="211" y="71"/>
                    </a:cxn>
                    <a:cxn ang="0">
                      <a:pos x="196" y="82"/>
                    </a:cxn>
                    <a:cxn ang="0">
                      <a:pos x="146" y="71"/>
                    </a:cxn>
                    <a:cxn ang="0">
                      <a:pos x="106" y="82"/>
                    </a:cxn>
                    <a:cxn ang="0">
                      <a:pos x="91" y="82"/>
                    </a:cxn>
                    <a:cxn ang="0">
                      <a:pos x="80" y="71"/>
                    </a:cxn>
                    <a:cxn ang="0">
                      <a:pos x="65" y="71"/>
                    </a:cxn>
                    <a:cxn ang="0">
                      <a:pos x="50" y="54"/>
                    </a:cxn>
                    <a:cxn ang="0">
                      <a:pos x="50" y="27"/>
                    </a:cxn>
                    <a:cxn ang="0">
                      <a:pos x="25" y="27"/>
                    </a:cxn>
                    <a:cxn ang="0">
                      <a:pos x="10" y="11"/>
                    </a:cxn>
                    <a:cxn ang="0">
                      <a:pos x="0" y="11"/>
                    </a:cxn>
                  </a:cxnLst>
                  <a:rect l="0" t="0" r="r" b="b"/>
                  <a:pathLst>
                    <a:path w="211" h="82">
                      <a:moveTo>
                        <a:pt x="0" y="11"/>
                      </a:moveTo>
                      <a:lnTo>
                        <a:pt x="10" y="0"/>
                      </a:lnTo>
                      <a:lnTo>
                        <a:pt x="25" y="0"/>
                      </a:lnTo>
                      <a:lnTo>
                        <a:pt x="40" y="0"/>
                      </a:lnTo>
                      <a:lnTo>
                        <a:pt x="50" y="11"/>
                      </a:lnTo>
                      <a:lnTo>
                        <a:pt x="65" y="11"/>
                      </a:lnTo>
                      <a:lnTo>
                        <a:pt x="80" y="11"/>
                      </a:lnTo>
                      <a:lnTo>
                        <a:pt x="80" y="27"/>
                      </a:lnTo>
                      <a:lnTo>
                        <a:pt x="65" y="44"/>
                      </a:lnTo>
                      <a:lnTo>
                        <a:pt x="91" y="44"/>
                      </a:lnTo>
                      <a:lnTo>
                        <a:pt x="121" y="54"/>
                      </a:lnTo>
                      <a:lnTo>
                        <a:pt x="146" y="44"/>
                      </a:lnTo>
                      <a:lnTo>
                        <a:pt x="171" y="44"/>
                      </a:lnTo>
                      <a:lnTo>
                        <a:pt x="186" y="44"/>
                      </a:lnTo>
                      <a:lnTo>
                        <a:pt x="196" y="54"/>
                      </a:lnTo>
                      <a:lnTo>
                        <a:pt x="211" y="71"/>
                      </a:lnTo>
                      <a:lnTo>
                        <a:pt x="196" y="82"/>
                      </a:lnTo>
                      <a:lnTo>
                        <a:pt x="146" y="71"/>
                      </a:lnTo>
                      <a:lnTo>
                        <a:pt x="106" y="82"/>
                      </a:lnTo>
                      <a:lnTo>
                        <a:pt x="91" y="82"/>
                      </a:lnTo>
                      <a:lnTo>
                        <a:pt x="80" y="71"/>
                      </a:lnTo>
                      <a:lnTo>
                        <a:pt x="65" y="71"/>
                      </a:lnTo>
                      <a:lnTo>
                        <a:pt x="50" y="54"/>
                      </a:lnTo>
                      <a:lnTo>
                        <a:pt x="50" y="27"/>
                      </a:lnTo>
                      <a:lnTo>
                        <a:pt x="25" y="27"/>
                      </a:lnTo>
                      <a:lnTo>
                        <a:pt x="10" y="11"/>
                      </a:lnTo>
                      <a:lnTo>
                        <a:pt x="0" y="11"/>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7" name="Freeform 36"/>
                <p:cNvSpPr>
                  <a:spLocks noChangeAspect="1"/>
                </p:cNvSpPr>
                <p:nvPr/>
              </p:nvSpPr>
              <p:spPr bwMode="gray">
                <a:xfrm>
                  <a:off x="5382158" y="3357527"/>
                  <a:ext cx="251248" cy="167525"/>
                </a:xfrm>
                <a:custGeom>
                  <a:avLst/>
                  <a:gdLst/>
                  <a:ahLst/>
                  <a:cxnLst>
                    <a:cxn ang="0">
                      <a:pos x="135" y="130"/>
                    </a:cxn>
                    <a:cxn ang="0">
                      <a:pos x="95" y="113"/>
                    </a:cxn>
                    <a:cxn ang="0">
                      <a:pos x="80" y="86"/>
                    </a:cxn>
                    <a:cxn ang="0">
                      <a:pos x="135" y="43"/>
                    </a:cxn>
                    <a:cxn ang="0">
                      <a:pos x="110" y="43"/>
                    </a:cxn>
                    <a:cxn ang="0">
                      <a:pos x="70" y="70"/>
                    </a:cxn>
                    <a:cxn ang="0">
                      <a:pos x="70" y="97"/>
                    </a:cxn>
                    <a:cxn ang="0">
                      <a:pos x="30" y="113"/>
                    </a:cxn>
                    <a:cxn ang="0">
                      <a:pos x="0" y="86"/>
                    </a:cxn>
                    <a:cxn ang="0">
                      <a:pos x="15" y="43"/>
                    </a:cxn>
                    <a:cxn ang="0">
                      <a:pos x="30" y="11"/>
                    </a:cxn>
                    <a:cxn ang="0">
                      <a:pos x="80" y="11"/>
                    </a:cxn>
                    <a:cxn ang="0">
                      <a:pos x="135" y="11"/>
                    </a:cxn>
                    <a:cxn ang="0">
                      <a:pos x="135" y="43"/>
                    </a:cxn>
                    <a:cxn ang="0">
                      <a:pos x="175" y="54"/>
                    </a:cxn>
                    <a:cxn ang="0">
                      <a:pos x="185" y="70"/>
                    </a:cxn>
                    <a:cxn ang="0">
                      <a:pos x="215" y="54"/>
                    </a:cxn>
                    <a:cxn ang="0">
                      <a:pos x="225" y="86"/>
                    </a:cxn>
                    <a:cxn ang="0">
                      <a:pos x="241" y="43"/>
                    </a:cxn>
                    <a:cxn ang="0">
                      <a:pos x="281" y="27"/>
                    </a:cxn>
                    <a:cxn ang="0">
                      <a:pos x="266" y="54"/>
                    </a:cxn>
                    <a:cxn ang="0">
                      <a:pos x="266" y="97"/>
                    </a:cxn>
                    <a:cxn ang="0">
                      <a:pos x="296" y="130"/>
                    </a:cxn>
                    <a:cxn ang="0">
                      <a:pos x="306" y="140"/>
                    </a:cxn>
                    <a:cxn ang="0">
                      <a:pos x="281" y="157"/>
                    </a:cxn>
                    <a:cxn ang="0">
                      <a:pos x="281" y="173"/>
                    </a:cxn>
                    <a:cxn ang="0">
                      <a:pos x="241" y="157"/>
                    </a:cxn>
                    <a:cxn ang="0">
                      <a:pos x="200" y="173"/>
                    </a:cxn>
                    <a:cxn ang="0">
                      <a:pos x="145" y="173"/>
                    </a:cxn>
                    <a:cxn ang="0">
                      <a:pos x="110" y="157"/>
                    </a:cxn>
                    <a:cxn ang="0">
                      <a:pos x="95" y="130"/>
                    </a:cxn>
                    <a:cxn ang="0">
                      <a:pos x="175" y="130"/>
                    </a:cxn>
                  </a:cxnLst>
                  <a:rect l="0" t="0" r="r" b="b"/>
                  <a:pathLst>
                    <a:path w="306" h="184">
                      <a:moveTo>
                        <a:pt x="175" y="130"/>
                      </a:moveTo>
                      <a:lnTo>
                        <a:pt x="135" y="130"/>
                      </a:lnTo>
                      <a:lnTo>
                        <a:pt x="135" y="113"/>
                      </a:lnTo>
                      <a:lnTo>
                        <a:pt x="95" y="113"/>
                      </a:lnTo>
                      <a:lnTo>
                        <a:pt x="95" y="97"/>
                      </a:lnTo>
                      <a:lnTo>
                        <a:pt x="80" y="86"/>
                      </a:lnTo>
                      <a:lnTo>
                        <a:pt x="95" y="70"/>
                      </a:lnTo>
                      <a:lnTo>
                        <a:pt x="135" y="43"/>
                      </a:lnTo>
                      <a:lnTo>
                        <a:pt x="120" y="43"/>
                      </a:lnTo>
                      <a:lnTo>
                        <a:pt x="110" y="43"/>
                      </a:lnTo>
                      <a:lnTo>
                        <a:pt x="80" y="54"/>
                      </a:lnTo>
                      <a:lnTo>
                        <a:pt x="70" y="70"/>
                      </a:lnTo>
                      <a:lnTo>
                        <a:pt x="70" y="86"/>
                      </a:lnTo>
                      <a:lnTo>
                        <a:pt x="70" y="97"/>
                      </a:lnTo>
                      <a:lnTo>
                        <a:pt x="40" y="97"/>
                      </a:lnTo>
                      <a:lnTo>
                        <a:pt x="30" y="113"/>
                      </a:lnTo>
                      <a:lnTo>
                        <a:pt x="15" y="86"/>
                      </a:lnTo>
                      <a:lnTo>
                        <a:pt x="0" y="86"/>
                      </a:lnTo>
                      <a:lnTo>
                        <a:pt x="0" y="54"/>
                      </a:lnTo>
                      <a:lnTo>
                        <a:pt x="15" y="43"/>
                      </a:lnTo>
                      <a:lnTo>
                        <a:pt x="30" y="27"/>
                      </a:lnTo>
                      <a:lnTo>
                        <a:pt x="30" y="11"/>
                      </a:lnTo>
                      <a:lnTo>
                        <a:pt x="40" y="0"/>
                      </a:lnTo>
                      <a:lnTo>
                        <a:pt x="80" y="11"/>
                      </a:lnTo>
                      <a:lnTo>
                        <a:pt x="95" y="11"/>
                      </a:lnTo>
                      <a:lnTo>
                        <a:pt x="135" y="11"/>
                      </a:lnTo>
                      <a:lnTo>
                        <a:pt x="135" y="27"/>
                      </a:lnTo>
                      <a:lnTo>
                        <a:pt x="135" y="43"/>
                      </a:lnTo>
                      <a:lnTo>
                        <a:pt x="145" y="43"/>
                      </a:lnTo>
                      <a:lnTo>
                        <a:pt x="175" y="54"/>
                      </a:lnTo>
                      <a:lnTo>
                        <a:pt x="185" y="54"/>
                      </a:lnTo>
                      <a:lnTo>
                        <a:pt x="185" y="70"/>
                      </a:lnTo>
                      <a:lnTo>
                        <a:pt x="200" y="54"/>
                      </a:lnTo>
                      <a:lnTo>
                        <a:pt x="215" y="54"/>
                      </a:lnTo>
                      <a:lnTo>
                        <a:pt x="215" y="86"/>
                      </a:lnTo>
                      <a:lnTo>
                        <a:pt x="225" y="86"/>
                      </a:lnTo>
                      <a:lnTo>
                        <a:pt x="225" y="54"/>
                      </a:lnTo>
                      <a:lnTo>
                        <a:pt x="241" y="43"/>
                      </a:lnTo>
                      <a:lnTo>
                        <a:pt x="266" y="27"/>
                      </a:lnTo>
                      <a:lnTo>
                        <a:pt x="281" y="27"/>
                      </a:lnTo>
                      <a:lnTo>
                        <a:pt x="281" y="43"/>
                      </a:lnTo>
                      <a:lnTo>
                        <a:pt x="266" y="54"/>
                      </a:lnTo>
                      <a:lnTo>
                        <a:pt x="266" y="86"/>
                      </a:lnTo>
                      <a:lnTo>
                        <a:pt x="266" y="97"/>
                      </a:lnTo>
                      <a:lnTo>
                        <a:pt x="266" y="113"/>
                      </a:lnTo>
                      <a:lnTo>
                        <a:pt x="296" y="130"/>
                      </a:lnTo>
                      <a:lnTo>
                        <a:pt x="306" y="130"/>
                      </a:lnTo>
                      <a:lnTo>
                        <a:pt x="306" y="140"/>
                      </a:lnTo>
                      <a:lnTo>
                        <a:pt x="281" y="140"/>
                      </a:lnTo>
                      <a:lnTo>
                        <a:pt x="281" y="157"/>
                      </a:lnTo>
                      <a:lnTo>
                        <a:pt x="296" y="157"/>
                      </a:lnTo>
                      <a:lnTo>
                        <a:pt x="281" y="173"/>
                      </a:lnTo>
                      <a:lnTo>
                        <a:pt x="266" y="173"/>
                      </a:lnTo>
                      <a:lnTo>
                        <a:pt x="241" y="157"/>
                      </a:lnTo>
                      <a:lnTo>
                        <a:pt x="215" y="157"/>
                      </a:lnTo>
                      <a:lnTo>
                        <a:pt x="200" y="173"/>
                      </a:lnTo>
                      <a:lnTo>
                        <a:pt x="145" y="184"/>
                      </a:lnTo>
                      <a:lnTo>
                        <a:pt x="145" y="173"/>
                      </a:lnTo>
                      <a:lnTo>
                        <a:pt x="135" y="157"/>
                      </a:lnTo>
                      <a:lnTo>
                        <a:pt x="110" y="157"/>
                      </a:lnTo>
                      <a:lnTo>
                        <a:pt x="95" y="140"/>
                      </a:lnTo>
                      <a:lnTo>
                        <a:pt x="95" y="130"/>
                      </a:lnTo>
                      <a:lnTo>
                        <a:pt x="135" y="130"/>
                      </a:lnTo>
                      <a:lnTo>
                        <a:pt x="175" y="13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8" name="Freeform 37"/>
                <p:cNvSpPr>
                  <a:spLocks noChangeAspect="1"/>
                </p:cNvSpPr>
                <p:nvPr/>
              </p:nvSpPr>
              <p:spPr bwMode="gray">
                <a:xfrm>
                  <a:off x="5971292" y="3113728"/>
                  <a:ext cx="625233" cy="589746"/>
                </a:xfrm>
                <a:custGeom>
                  <a:avLst/>
                  <a:gdLst/>
                  <a:ahLst/>
                  <a:cxnLst>
                    <a:cxn ang="0">
                      <a:pos x="492" y="0"/>
                    </a:cxn>
                    <a:cxn ang="0">
                      <a:pos x="412" y="0"/>
                    </a:cxn>
                    <a:cxn ang="0">
                      <a:pos x="347" y="0"/>
                    </a:cxn>
                    <a:cxn ang="0">
                      <a:pos x="322" y="44"/>
                    </a:cxn>
                    <a:cxn ang="0">
                      <a:pos x="281" y="44"/>
                    </a:cxn>
                    <a:cxn ang="0">
                      <a:pos x="241" y="44"/>
                    </a:cxn>
                    <a:cxn ang="0">
                      <a:pos x="161" y="44"/>
                    </a:cxn>
                    <a:cxn ang="0">
                      <a:pos x="121" y="71"/>
                    </a:cxn>
                    <a:cxn ang="0">
                      <a:pos x="81" y="98"/>
                    </a:cxn>
                    <a:cxn ang="0">
                      <a:pos x="66" y="141"/>
                    </a:cxn>
                    <a:cxn ang="0">
                      <a:pos x="0" y="168"/>
                    </a:cxn>
                    <a:cxn ang="0">
                      <a:pos x="81" y="184"/>
                    </a:cxn>
                    <a:cxn ang="0">
                      <a:pos x="15" y="200"/>
                    </a:cxn>
                    <a:cxn ang="0">
                      <a:pos x="81" y="227"/>
                    </a:cxn>
                    <a:cxn ang="0">
                      <a:pos x="176" y="254"/>
                    </a:cxn>
                    <a:cxn ang="0">
                      <a:pos x="186" y="357"/>
                    </a:cxn>
                    <a:cxn ang="0">
                      <a:pos x="241" y="384"/>
                    </a:cxn>
                    <a:cxn ang="0">
                      <a:pos x="216" y="401"/>
                    </a:cxn>
                    <a:cxn ang="0">
                      <a:pos x="186" y="411"/>
                    </a:cxn>
                    <a:cxn ang="0">
                      <a:pos x="226" y="401"/>
                    </a:cxn>
                    <a:cxn ang="0">
                      <a:pos x="226" y="444"/>
                    </a:cxn>
                    <a:cxn ang="0">
                      <a:pos x="201" y="498"/>
                    </a:cxn>
                    <a:cxn ang="0">
                      <a:pos x="226" y="568"/>
                    </a:cxn>
                    <a:cxn ang="0">
                      <a:pos x="281" y="628"/>
                    </a:cxn>
                    <a:cxn ang="0">
                      <a:pos x="307" y="639"/>
                    </a:cxn>
                    <a:cxn ang="0">
                      <a:pos x="332" y="584"/>
                    </a:cxn>
                    <a:cxn ang="0">
                      <a:pos x="347" y="541"/>
                    </a:cxn>
                    <a:cxn ang="0">
                      <a:pos x="387" y="498"/>
                    </a:cxn>
                    <a:cxn ang="0">
                      <a:pos x="442" y="482"/>
                    </a:cxn>
                    <a:cxn ang="0">
                      <a:pos x="517" y="444"/>
                    </a:cxn>
                    <a:cxn ang="0">
                      <a:pos x="588" y="428"/>
                    </a:cxn>
                    <a:cxn ang="0">
                      <a:pos x="613" y="401"/>
                    </a:cxn>
                    <a:cxn ang="0">
                      <a:pos x="588" y="357"/>
                    </a:cxn>
                    <a:cxn ang="0">
                      <a:pos x="638" y="384"/>
                    </a:cxn>
                    <a:cxn ang="0">
                      <a:pos x="638" y="298"/>
                    </a:cxn>
                    <a:cxn ang="0">
                      <a:pos x="663" y="227"/>
                    </a:cxn>
                    <a:cxn ang="0">
                      <a:pos x="678" y="200"/>
                    </a:cxn>
                    <a:cxn ang="0">
                      <a:pos x="653" y="141"/>
                    </a:cxn>
                    <a:cxn ang="0">
                      <a:pos x="678" y="98"/>
                    </a:cxn>
                    <a:cxn ang="0">
                      <a:pos x="743" y="54"/>
                    </a:cxn>
                    <a:cxn ang="0">
                      <a:pos x="703" y="27"/>
                    </a:cxn>
                    <a:cxn ang="0">
                      <a:pos x="628" y="54"/>
                    </a:cxn>
                    <a:cxn ang="0">
                      <a:pos x="628" y="27"/>
                    </a:cxn>
                    <a:cxn ang="0">
                      <a:pos x="558" y="44"/>
                    </a:cxn>
                    <a:cxn ang="0">
                      <a:pos x="628" y="27"/>
                    </a:cxn>
                    <a:cxn ang="0">
                      <a:pos x="638" y="0"/>
                    </a:cxn>
                    <a:cxn ang="0">
                      <a:pos x="613" y="0"/>
                    </a:cxn>
                  </a:cxnLst>
                  <a:rect l="0" t="0" r="r" b="b"/>
                  <a:pathLst>
                    <a:path w="758" h="655">
                      <a:moveTo>
                        <a:pt x="548" y="0"/>
                      </a:moveTo>
                      <a:lnTo>
                        <a:pt x="532" y="0"/>
                      </a:lnTo>
                      <a:lnTo>
                        <a:pt x="492" y="0"/>
                      </a:lnTo>
                      <a:lnTo>
                        <a:pt x="442" y="0"/>
                      </a:lnTo>
                      <a:lnTo>
                        <a:pt x="427" y="0"/>
                      </a:lnTo>
                      <a:lnTo>
                        <a:pt x="412" y="0"/>
                      </a:lnTo>
                      <a:lnTo>
                        <a:pt x="387" y="0"/>
                      </a:lnTo>
                      <a:lnTo>
                        <a:pt x="372" y="0"/>
                      </a:lnTo>
                      <a:lnTo>
                        <a:pt x="347" y="0"/>
                      </a:lnTo>
                      <a:lnTo>
                        <a:pt x="322" y="11"/>
                      </a:lnTo>
                      <a:lnTo>
                        <a:pt x="322" y="27"/>
                      </a:lnTo>
                      <a:lnTo>
                        <a:pt x="322" y="44"/>
                      </a:lnTo>
                      <a:lnTo>
                        <a:pt x="292" y="27"/>
                      </a:lnTo>
                      <a:lnTo>
                        <a:pt x="281" y="27"/>
                      </a:lnTo>
                      <a:lnTo>
                        <a:pt x="281" y="44"/>
                      </a:lnTo>
                      <a:lnTo>
                        <a:pt x="266" y="54"/>
                      </a:lnTo>
                      <a:lnTo>
                        <a:pt x="251" y="44"/>
                      </a:lnTo>
                      <a:lnTo>
                        <a:pt x="241" y="44"/>
                      </a:lnTo>
                      <a:lnTo>
                        <a:pt x="226" y="27"/>
                      </a:lnTo>
                      <a:lnTo>
                        <a:pt x="176" y="27"/>
                      </a:lnTo>
                      <a:lnTo>
                        <a:pt x="161" y="44"/>
                      </a:lnTo>
                      <a:lnTo>
                        <a:pt x="146" y="54"/>
                      </a:lnTo>
                      <a:lnTo>
                        <a:pt x="136" y="71"/>
                      </a:lnTo>
                      <a:lnTo>
                        <a:pt x="121" y="71"/>
                      </a:lnTo>
                      <a:lnTo>
                        <a:pt x="96" y="87"/>
                      </a:lnTo>
                      <a:lnTo>
                        <a:pt x="81" y="87"/>
                      </a:lnTo>
                      <a:lnTo>
                        <a:pt x="81" y="98"/>
                      </a:lnTo>
                      <a:lnTo>
                        <a:pt x="96" y="114"/>
                      </a:lnTo>
                      <a:lnTo>
                        <a:pt x="96" y="125"/>
                      </a:lnTo>
                      <a:lnTo>
                        <a:pt x="66" y="141"/>
                      </a:lnTo>
                      <a:lnTo>
                        <a:pt x="41" y="141"/>
                      </a:lnTo>
                      <a:lnTo>
                        <a:pt x="0" y="157"/>
                      </a:lnTo>
                      <a:lnTo>
                        <a:pt x="0" y="168"/>
                      </a:lnTo>
                      <a:lnTo>
                        <a:pt x="41" y="184"/>
                      </a:lnTo>
                      <a:lnTo>
                        <a:pt x="66" y="184"/>
                      </a:lnTo>
                      <a:lnTo>
                        <a:pt x="81" y="184"/>
                      </a:lnTo>
                      <a:lnTo>
                        <a:pt x="66" y="200"/>
                      </a:lnTo>
                      <a:lnTo>
                        <a:pt x="25" y="200"/>
                      </a:lnTo>
                      <a:lnTo>
                        <a:pt x="15" y="200"/>
                      </a:lnTo>
                      <a:lnTo>
                        <a:pt x="25" y="211"/>
                      </a:lnTo>
                      <a:lnTo>
                        <a:pt x="66" y="244"/>
                      </a:lnTo>
                      <a:lnTo>
                        <a:pt x="81" y="227"/>
                      </a:lnTo>
                      <a:lnTo>
                        <a:pt x="106" y="227"/>
                      </a:lnTo>
                      <a:lnTo>
                        <a:pt x="161" y="244"/>
                      </a:lnTo>
                      <a:lnTo>
                        <a:pt x="176" y="254"/>
                      </a:lnTo>
                      <a:lnTo>
                        <a:pt x="176" y="282"/>
                      </a:lnTo>
                      <a:lnTo>
                        <a:pt x="201" y="314"/>
                      </a:lnTo>
                      <a:lnTo>
                        <a:pt x="186" y="357"/>
                      </a:lnTo>
                      <a:lnTo>
                        <a:pt x="201" y="357"/>
                      </a:lnTo>
                      <a:lnTo>
                        <a:pt x="226" y="357"/>
                      </a:lnTo>
                      <a:lnTo>
                        <a:pt x="241" y="384"/>
                      </a:lnTo>
                      <a:lnTo>
                        <a:pt x="226" y="384"/>
                      </a:lnTo>
                      <a:lnTo>
                        <a:pt x="216" y="384"/>
                      </a:lnTo>
                      <a:lnTo>
                        <a:pt x="216" y="401"/>
                      </a:lnTo>
                      <a:lnTo>
                        <a:pt x="201" y="384"/>
                      </a:lnTo>
                      <a:lnTo>
                        <a:pt x="186" y="401"/>
                      </a:lnTo>
                      <a:lnTo>
                        <a:pt x="186" y="411"/>
                      </a:lnTo>
                      <a:lnTo>
                        <a:pt x="216" y="428"/>
                      </a:lnTo>
                      <a:lnTo>
                        <a:pt x="216" y="401"/>
                      </a:lnTo>
                      <a:lnTo>
                        <a:pt x="226" y="401"/>
                      </a:lnTo>
                      <a:lnTo>
                        <a:pt x="241" y="411"/>
                      </a:lnTo>
                      <a:lnTo>
                        <a:pt x="226" y="428"/>
                      </a:lnTo>
                      <a:lnTo>
                        <a:pt x="226" y="444"/>
                      </a:lnTo>
                      <a:lnTo>
                        <a:pt x="226" y="455"/>
                      </a:lnTo>
                      <a:lnTo>
                        <a:pt x="201" y="455"/>
                      </a:lnTo>
                      <a:lnTo>
                        <a:pt x="201" y="498"/>
                      </a:lnTo>
                      <a:lnTo>
                        <a:pt x="201" y="525"/>
                      </a:lnTo>
                      <a:lnTo>
                        <a:pt x="216" y="557"/>
                      </a:lnTo>
                      <a:lnTo>
                        <a:pt x="226" y="568"/>
                      </a:lnTo>
                      <a:lnTo>
                        <a:pt x="241" y="628"/>
                      </a:lnTo>
                      <a:lnTo>
                        <a:pt x="251" y="628"/>
                      </a:lnTo>
                      <a:lnTo>
                        <a:pt x="281" y="628"/>
                      </a:lnTo>
                      <a:lnTo>
                        <a:pt x="281" y="639"/>
                      </a:lnTo>
                      <a:lnTo>
                        <a:pt x="307" y="655"/>
                      </a:lnTo>
                      <a:lnTo>
                        <a:pt x="307" y="639"/>
                      </a:lnTo>
                      <a:lnTo>
                        <a:pt x="322" y="628"/>
                      </a:lnTo>
                      <a:lnTo>
                        <a:pt x="322" y="612"/>
                      </a:lnTo>
                      <a:lnTo>
                        <a:pt x="332" y="584"/>
                      </a:lnTo>
                      <a:lnTo>
                        <a:pt x="332" y="568"/>
                      </a:lnTo>
                      <a:lnTo>
                        <a:pt x="347" y="557"/>
                      </a:lnTo>
                      <a:lnTo>
                        <a:pt x="347" y="541"/>
                      </a:lnTo>
                      <a:lnTo>
                        <a:pt x="362" y="525"/>
                      </a:lnTo>
                      <a:lnTo>
                        <a:pt x="362" y="514"/>
                      </a:lnTo>
                      <a:lnTo>
                        <a:pt x="387" y="498"/>
                      </a:lnTo>
                      <a:lnTo>
                        <a:pt x="412" y="498"/>
                      </a:lnTo>
                      <a:lnTo>
                        <a:pt x="442" y="498"/>
                      </a:lnTo>
                      <a:lnTo>
                        <a:pt x="442" y="482"/>
                      </a:lnTo>
                      <a:lnTo>
                        <a:pt x="452" y="455"/>
                      </a:lnTo>
                      <a:lnTo>
                        <a:pt x="477" y="444"/>
                      </a:lnTo>
                      <a:lnTo>
                        <a:pt x="517" y="444"/>
                      </a:lnTo>
                      <a:lnTo>
                        <a:pt x="548" y="428"/>
                      </a:lnTo>
                      <a:lnTo>
                        <a:pt x="558" y="428"/>
                      </a:lnTo>
                      <a:lnTo>
                        <a:pt x="588" y="428"/>
                      </a:lnTo>
                      <a:lnTo>
                        <a:pt x="613" y="401"/>
                      </a:lnTo>
                      <a:lnTo>
                        <a:pt x="628" y="401"/>
                      </a:lnTo>
                      <a:lnTo>
                        <a:pt x="613" y="401"/>
                      </a:lnTo>
                      <a:lnTo>
                        <a:pt x="588" y="384"/>
                      </a:lnTo>
                      <a:lnTo>
                        <a:pt x="588" y="368"/>
                      </a:lnTo>
                      <a:lnTo>
                        <a:pt x="588" y="357"/>
                      </a:lnTo>
                      <a:lnTo>
                        <a:pt x="613" y="384"/>
                      </a:lnTo>
                      <a:lnTo>
                        <a:pt x="628" y="384"/>
                      </a:lnTo>
                      <a:lnTo>
                        <a:pt x="638" y="384"/>
                      </a:lnTo>
                      <a:lnTo>
                        <a:pt x="638" y="357"/>
                      </a:lnTo>
                      <a:lnTo>
                        <a:pt x="628" y="314"/>
                      </a:lnTo>
                      <a:lnTo>
                        <a:pt x="638" y="298"/>
                      </a:lnTo>
                      <a:lnTo>
                        <a:pt x="638" y="282"/>
                      </a:lnTo>
                      <a:lnTo>
                        <a:pt x="663" y="282"/>
                      </a:lnTo>
                      <a:lnTo>
                        <a:pt x="663" y="227"/>
                      </a:lnTo>
                      <a:lnTo>
                        <a:pt x="653" y="211"/>
                      </a:lnTo>
                      <a:lnTo>
                        <a:pt x="663" y="211"/>
                      </a:lnTo>
                      <a:lnTo>
                        <a:pt x="678" y="200"/>
                      </a:lnTo>
                      <a:lnTo>
                        <a:pt x="678" y="184"/>
                      </a:lnTo>
                      <a:lnTo>
                        <a:pt x="653" y="168"/>
                      </a:lnTo>
                      <a:lnTo>
                        <a:pt x="653" y="141"/>
                      </a:lnTo>
                      <a:lnTo>
                        <a:pt x="678" y="125"/>
                      </a:lnTo>
                      <a:lnTo>
                        <a:pt x="678" y="114"/>
                      </a:lnTo>
                      <a:lnTo>
                        <a:pt x="678" y="98"/>
                      </a:lnTo>
                      <a:lnTo>
                        <a:pt x="703" y="98"/>
                      </a:lnTo>
                      <a:lnTo>
                        <a:pt x="703" y="87"/>
                      </a:lnTo>
                      <a:lnTo>
                        <a:pt x="743" y="54"/>
                      </a:lnTo>
                      <a:lnTo>
                        <a:pt x="758" y="44"/>
                      </a:lnTo>
                      <a:lnTo>
                        <a:pt x="733" y="44"/>
                      </a:lnTo>
                      <a:lnTo>
                        <a:pt x="703" y="27"/>
                      </a:lnTo>
                      <a:lnTo>
                        <a:pt x="693" y="44"/>
                      </a:lnTo>
                      <a:lnTo>
                        <a:pt x="638" y="44"/>
                      </a:lnTo>
                      <a:lnTo>
                        <a:pt x="628" y="54"/>
                      </a:lnTo>
                      <a:lnTo>
                        <a:pt x="628" y="87"/>
                      </a:lnTo>
                      <a:lnTo>
                        <a:pt x="638" y="44"/>
                      </a:lnTo>
                      <a:lnTo>
                        <a:pt x="628" y="27"/>
                      </a:lnTo>
                      <a:lnTo>
                        <a:pt x="588" y="44"/>
                      </a:lnTo>
                      <a:lnTo>
                        <a:pt x="548" y="54"/>
                      </a:lnTo>
                      <a:lnTo>
                        <a:pt x="558" y="44"/>
                      </a:lnTo>
                      <a:lnTo>
                        <a:pt x="588" y="44"/>
                      </a:lnTo>
                      <a:lnTo>
                        <a:pt x="613" y="27"/>
                      </a:lnTo>
                      <a:lnTo>
                        <a:pt x="628" y="27"/>
                      </a:lnTo>
                      <a:lnTo>
                        <a:pt x="638" y="27"/>
                      </a:lnTo>
                      <a:lnTo>
                        <a:pt x="653" y="11"/>
                      </a:lnTo>
                      <a:lnTo>
                        <a:pt x="638" y="0"/>
                      </a:lnTo>
                      <a:lnTo>
                        <a:pt x="628" y="0"/>
                      </a:lnTo>
                      <a:lnTo>
                        <a:pt x="613" y="11"/>
                      </a:lnTo>
                      <a:lnTo>
                        <a:pt x="613" y="0"/>
                      </a:lnTo>
                      <a:lnTo>
                        <a:pt x="588" y="0"/>
                      </a:lnTo>
                      <a:lnTo>
                        <a:pt x="548"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9" name="Line 46"/>
                <p:cNvSpPr>
                  <a:spLocks noChangeAspect="1" noChangeShapeType="1"/>
                </p:cNvSpPr>
                <p:nvPr/>
              </p:nvSpPr>
              <p:spPr bwMode="gray">
                <a:xfrm>
                  <a:off x="5787910" y="3831502"/>
                  <a:ext cx="0" cy="0"/>
                </a:xfrm>
                <a:prstGeom prst="line">
                  <a:avLst/>
                </a:prstGeom>
                <a:noFill/>
                <a:ln w="8001">
                  <a:solidFill>
                    <a:srgbClr val="808080"/>
                  </a:solidFill>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0" name="Freeform 39"/>
                <p:cNvSpPr>
                  <a:spLocks noChangeAspect="1"/>
                </p:cNvSpPr>
                <p:nvPr/>
              </p:nvSpPr>
              <p:spPr bwMode="gray">
                <a:xfrm>
                  <a:off x="5740259" y="3113728"/>
                  <a:ext cx="350882" cy="204300"/>
                </a:xfrm>
                <a:custGeom>
                  <a:avLst/>
                  <a:gdLst/>
                  <a:ahLst/>
                  <a:cxnLst>
                    <a:cxn ang="0">
                      <a:pos x="136" y="98"/>
                    </a:cxn>
                    <a:cxn ang="0">
                      <a:pos x="111" y="87"/>
                    </a:cxn>
                    <a:cxn ang="0">
                      <a:pos x="81" y="54"/>
                    </a:cxn>
                    <a:cxn ang="0">
                      <a:pos x="81" y="98"/>
                    </a:cxn>
                    <a:cxn ang="0">
                      <a:pos x="121" y="125"/>
                    </a:cxn>
                    <a:cxn ang="0">
                      <a:pos x="96" y="141"/>
                    </a:cxn>
                    <a:cxn ang="0">
                      <a:pos x="56" y="168"/>
                    </a:cxn>
                    <a:cxn ang="0">
                      <a:pos x="30" y="157"/>
                    </a:cxn>
                    <a:cxn ang="0">
                      <a:pos x="56" y="125"/>
                    </a:cxn>
                    <a:cxn ang="0">
                      <a:pos x="0" y="114"/>
                    </a:cxn>
                    <a:cxn ang="0">
                      <a:pos x="15" y="87"/>
                    </a:cxn>
                    <a:cxn ang="0">
                      <a:pos x="71" y="54"/>
                    </a:cxn>
                    <a:cxn ang="0">
                      <a:pos x="96" y="44"/>
                    </a:cxn>
                    <a:cxn ang="0">
                      <a:pos x="136" y="27"/>
                    </a:cxn>
                    <a:cxn ang="0">
                      <a:pos x="176" y="44"/>
                    </a:cxn>
                    <a:cxn ang="0">
                      <a:pos x="201" y="11"/>
                    </a:cxn>
                    <a:cxn ang="0">
                      <a:pos x="231" y="11"/>
                    </a:cxn>
                    <a:cxn ang="0">
                      <a:pos x="256" y="0"/>
                    </a:cxn>
                    <a:cxn ang="0">
                      <a:pos x="296" y="0"/>
                    </a:cxn>
                    <a:cxn ang="0">
                      <a:pos x="337" y="0"/>
                    </a:cxn>
                    <a:cxn ang="0">
                      <a:pos x="362" y="11"/>
                    </a:cxn>
                    <a:cxn ang="0">
                      <a:pos x="417" y="27"/>
                    </a:cxn>
                    <a:cxn ang="0">
                      <a:pos x="402" y="44"/>
                    </a:cxn>
                    <a:cxn ang="0">
                      <a:pos x="362" y="71"/>
                    </a:cxn>
                    <a:cxn ang="0">
                      <a:pos x="306" y="114"/>
                    </a:cxn>
                    <a:cxn ang="0">
                      <a:pos x="271" y="125"/>
                    </a:cxn>
                    <a:cxn ang="0">
                      <a:pos x="241" y="125"/>
                    </a:cxn>
                    <a:cxn ang="0">
                      <a:pos x="241" y="157"/>
                    </a:cxn>
                    <a:cxn ang="0">
                      <a:pos x="216" y="184"/>
                    </a:cxn>
                    <a:cxn ang="0">
                      <a:pos x="191" y="200"/>
                    </a:cxn>
                    <a:cxn ang="0">
                      <a:pos x="176" y="227"/>
                    </a:cxn>
                    <a:cxn ang="0">
                      <a:pos x="151" y="227"/>
                    </a:cxn>
                    <a:cxn ang="0">
                      <a:pos x="121" y="227"/>
                    </a:cxn>
                    <a:cxn ang="0">
                      <a:pos x="96" y="227"/>
                    </a:cxn>
                    <a:cxn ang="0">
                      <a:pos x="56" y="211"/>
                    </a:cxn>
                    <a:cxn ang="0">
                      <a:pos x="81" y="200"/>
                    </a:cxn>
                    <a:cxn ang="0">
                      <a:pos x="96" y="184"/>
                    </a:cxn>
                    <a:cxn ang="0">
                      <a:pos x="121" y="200"/>
                    </a:cxn>
                    <a:cxn ang="0">
                      <a:pos x="121" y="184"/>
                    </a:cxn>
                    <a:cxn ang="0">
                      <a:pos x="111" y="157"/>
                    </a:cxn>
                    <a:cxn ang="0">
                      <a:pos x="136" y="141"/>
                    </a:cxn>
                    <a:cxn ang="0">
                      <a:pos x="176" y="98"/>
                    </a:cxn>
                  </a:cxnLst>
                  <a:rect l="0" t="0" r="r" b="b"/>
                  <a:pathLst>
                    <a:path w="427" h="227">
                      <a:moveTo>
                        <a:pt x="151" y="98"/>
                      </a:moveTo>
                      <a:lnTo>
                        <a:pt x="136" y="98"/>
                      </a:lnTo>
                      <a:lnTo>
                        <a:pt x="121" y="87"/>
                      </a:lnTo>
                      <a:lnTo>
                        <a:pt x="111" y="87"/>
                      </a:lnTo>
                      <a:lnTo>
                        <a:pt x="96" y="71"/>
                      </a:lnTo>
                      <a:lnTo>
                        <a:pt x="81" y="54"/>
                      </a:lnTo>
                      <a:lnTo>
                        <a:pt x="71" y="87"/>
                      </a:lnTo>
                      <a:lnTo>
                        <a:pt x="81" y="98"/>
                      </a:lnTo>
                      <a:lnTo>
                        <a:pt x="111" y="114"/>
                      </a:lnTo>
                      <a:lnTo>
                        <a:pt x="121" y="125"/>
                      </a:lnTo>
                      <a:lnTo>
                        <a:pt x="111" y="125"/>
                      </a:lnTo>
                      <a:lnTo>
                        <a:pt x="96" y="141"/>
                      </a:lnTo>
                      <a:lnTo>
                        <a:pt x="71" y="168"/>
                      </a:lnTo>
                      <a:lnTo>
                        <a:pt x="56" y="168"/>
                      </a:lnTo>
                      <a:lnTo>
                        <a:pt x="30" y="168"/>
                      </a:lnTo>
                      <a:lnTo>
                        <a:pt x="30" y="157"/>
                      </a:lnTo>
                      <a:lnTo>
                        <a:pt x="30" y="141"/>
                      </a:lnTo>
                      <a:lnTo>
                        <a:pt x="56" y="125"/>
                      </a:lnTo>
                      <a:lnTo>
                        <a:pt x="15" y="125"/>
                      </a:lnTo>
                      <a:lnTo>
                        <a:pt x="0" y="114"/>
                      </a:lnTo>
                      <a:lnTo>
                        <a:pt x="0" y="98"/>
                      </a:lnTo>
                      <a:lnTo>
                        <a:pt x="15" y="87"/>
                      </a:lnTo>
                      <a:lnTo>
                        <a:pt x="40" y="54"/>
                      </a:lnTo>
                      <a:lnTo>
                        <a:pt x="71" y="54"/>
                      </a:lnTo>
                      <a:lnTo>
                        <a:pt x="81" y="54"/>
                      </a:lnTo>
                      <a:lnTo>
                        <a:pt x="96" y="44"/>
                      </a:lnTo>
                      <a:lnTo>
                        <a:pt x="121" y="44"/>
                      </a:lnTo>
                      <a:lnTo>
                        <a:pt x="136" y="27"/>
                      </a:lnTo>
                      <a:lnTo>
                        <a:pt x="176" y="27"/>
                      </a:lnTo>
                      <a:lnTo>
                        <a:pt x="176" y="44"/>
                      </a:lnTo>
                      <a:lnTo>
                        <a:pt x="176" y="27"/>
                      </a:lnTo>
                      <a:lnTo>
                        <a:pt x="201" y="11"/>
                      </a:lnTo>
                      <a:lnTo>
                        <a:pt x="216" y="0"/>
                      </a:lnTo>
                      <a:lnTo>
                        <a:pt x="231" y="11"/>
                      </a:lnTo>
                      <a:lnTo>
                        <a:pt x="241" y="0"/>
                      </a:lnTo>
                      <a:lnTo>
                        <a:pt x="256" y="0"/>
                      </a:lnTo>
                      <a:lnTo>
                        <a:pt x="281" y="0"/>
                      </a:lnTo>
                      <a:lnTo>
                        <a:pt x="296" y="0"/>
                      </a:lnTo>
                      <a:lnTo>
                        <a:pt x="306" y="0"/>
                      </a:lnTo>
                      <a:lnTo>
                        <a:pt x="337" y="0"/>
                      </a:lnTo>
                      <a:lnTo>
                        <a:pt x="362" y="0"/>
                      </a:lnTo>
                      <a:lnTo>
                        <a:pt x="362" y="11"/>
                      </a:lnTo>
                      <a:lnTo>
                        <a:pt x="417" y="11"/>
                      </a:lnTo>
                      <a:lnTo>
                        <a:pt x="417" y="27"/>
                      </a:lnTo>
                      <a:lnTo>
                        <a:pt x="427" y="27"/>
                      </a:lnTo>
                      <a:lnTo>
                        <a:pt x="402" y="44"/>
                      </a:lnTo>
                      <a:lnTo>
                        <a:pt x="377" y="54"/>
                      </a:lnTo>
                      <a:lnTo>
                        <a:pt x="362" y="71"/>
                      </a:lnTo>
                      <a:lnTo>
                        <a:pt x="337" y="87"/>
                      </a:lnTo>
                      <a:lnTo>
                        <a:pt x="306" y="114"/>
                      </a:lnTo>
                      <a:lnTo>
                        <a:pt x="271" y="114"/>
                      </a:lnTo>
                      <a:lnTo>
                        <a:pt x="271" y="125"/>
                      </a:lnTo>
                      <a:lnTo>
                        <a:pt x="256" y="125"/>
                      </a:lnTo>
                      <a:lnTo>
                        <a:pt x="241" y="125"/>
                      </a:lnTo>
                      <a:lnTo>
                        <a:pt x="256" y="141"/>
                      </a:lnTo>
                      <a:lnTo>
                        <a:pt x="241" y="157"/>
                      </a:lnTo>
                      <a:lnTo>
                        <a:pt x="231" y="168"/>
                      </a:lnTo>
                      <a:lnTo>
                        <a:pt x="216" y="184"/>
                      </a:lnTo>
                      <a:lnTo>
                        <a:pt x="201" y="184"/>
                      </a:lnTo>
                      <a:lnTo>
                        <a:pt x="191" y="200"/>
                      </a:lnTo>
                      <a:lnTo>
                        <a:pt x="191" y="211"/>
                      </a:lnTo>
                      <a:lnTo>
                        <a:pt x="176" y="227"/>
                      </a:lnTo>
                      <a:lnTo>
                        <a:pt x="161" y="227"/>
                      </a:lnTo>
                      <a:lnTo>
                        <a:pt x="151" y="227"/>
                      </a:lnTo>
                      <a:lnTo>
                        <a:pt x="121" y="211"/>
                      </a:lnTo>
                      <a:lnTo>
                        <a:pt x="121" y="227"/>
                      </a:lnTo>
                      <a:lnTo>
                        <a:pt x="111" y="227"/>
                      </a:lnTo>
                      <a:lnTo>
                        <a:pt x="96" y="227"/>
                      </a:lnTo>
                      <a:lnTo>
                        <a:pt x="56" y="227"/>
                      </a:lnTo>
                      <a:lnTo>
                        <a:pt x="56" y="211"/>
                      </a:lnTo>
                      <a:lnTo>
                        <a:pt x="71" y="200"/>
                      </a:lnTo>
                      <a:lnTo>
                        <a:pt x="81" y="200"/>
                      </a:lnTo>
                      <a:lnTo>
                        <a:pt x="81" y="184"/>
                      </a:lnTo>
                      <a:lnTo>
                        <a:pt x="96" y="184"/>
                      </a:lnTo>
                      <a:lnTo>
                        <a:pt x="111" y="200"/>
                      </a:lnTo>
                      <a:lnTo>
                        <a:pt x="121" y="200"/>
                      </a:lnTo>
                      <a:lnTo>
                        <a:pt x="136" y="184"/>
                      </a:lnTo>
                      <a:lnTo>
                        <a:pt x="121" y="184"/>
                      </a:lnTo>
                      <a:lnTo>
                        <a:pt x="121" y="168"/>
                      </a:lnTo>
                      <a:lnTo>
                        <a:pt x="111" y="157"/>
                      </a:lnTo>
                      <a:lnTo>
                        <a:pt x="121" y="141"/>
                      </a:lnTo>
                      <a:lnTo>
                        <a:pt x="136" y="141"/>
                      </a:lnTo>
                      <a:lnTo>
                        <a:pt x="136" y="98"/>
                      </a:lnTo>
                      <a:lnTo>
                        <a:pt x="176" y="98"/>
                      </a:lnTo>
                      <a:lnTo>
                        <a:pt x="151" y="98"/>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1" name="Freeform 40"/>
                <p:cNvSpPr>
                  <a:spLocks noChangeAspect="1"/>
                </p:cNvSpPr>
                <p:nvPr/>
              </p:nvSpPr>
              <p:spPr bwMode="gray">
                <a:xfrm>
                  <a:off x="5207440" y="3831502"/>
                  <a:ext cx="23103" cy="39498"/>
                </a:xfrm>
                <a:custGeom>
                  <a:avLst/>
                  <a:gdLst/>
                  <a:ahLst/>
                  <a:cxnLst>
                    <a:cxn ang="0">
                      <a:pos x="0" y="0"/>
                    </a:cxn>
                    <a:cxn ang="0">
                      <a:pos x="15" y="33"/>
                    </a:cxn>
                    <a:cxn ang="0">
                      <a:pos x="15" y="44"/>
                    </a:cxn>
                    <a:cxn ang="0">
                      <a:pos x="15" y="33"/>
                    </a:cxn>
                    <a:cxn ang="0">
                      <a:pos x="25" y="0"/>
                    </a:cxn>
                    <a:cxn ang="0">
                      <a:pos x="15" y="0"/>
                    </a:cxn>
                    <a:cxn ang="0">
                      <a:pos x="0" y="0"/>
                    </a:cxn>
                  </a:cxnLst>
                  <a:rect l="0" t="0" r="r" b="b"/>
                  <a:pathLst>
                    <a:path w="25" h="44">
                      <a:moveTo>
                        <a:pt x="0" y="0"/>
                      </a:moveTo>
                      <a:lnTo>
                        <a:pt x="15" y="33"/>
                      </a:lnTo>
                      <a:lnTo>
                        <a:pt x="15" y="44"/>
                      </a:lnTo>
                      <a:lnTo>
                        <a:pt x="15" y="33"/>
                      </a:lnTo>
                      <a:lnTo>
                        <a:pt x="25" y="0"/>
                      </a:lnTo>
                      <a:lnTo>
                        <a:pt x="15" y="0"/>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nvGrpSpPr>
                <p:cNvPr id="8" name="Group 41"/>
                <p:cNvGrpSpPr>
                  <a:grpSpLocks noChangeAspect="1"/>
                </p:cNvGrpSpPr>
                <p:nvPr/>
              </p:nvGrpSpPr>
              <p:grpSpPr bwMode="auto">
                <a:xfrm>
                  <a:off x="5984414" y="5653800"/>
                  <a:ext cx="30213" cy="31660"/>
                  <a:chOff x="2269" y="3769"/>
                  <a:chExt cx="37" cy="35"/>
                </a:xfrm>
              </p:grpSpPr>
              <p:sp>
                <p:nvSpPr>
                  <p:cNvPr id="55" name="Freeform 54"/>
                  <p:cNvSpPr>
                    <a:spLocks noChangeAspect="1"/>
                  </p:cNvSpPr>
                  <p:nvPr/>
                </p:nvSpPr>
                <p:spPr bwMode="gray">
                  <a:xfrm>
                    <a:off x="2269" y="3769"/>
                    <a:ext cx="28" cy="35"/>
                  </a:xfrm>
                  <a:custGeom>
                    <a:avLst/>
                    <a:gdLst/>
                    <a:ahLst/>
                    <a:cxnLst>
                      <a:cxn ang="0">
                        <a:pos x="30" y="0"/>
                      </a:cxn>
                      <a:cxn ang="0">
                        <a:pos x="15" y="0"/>
                      </a:cxn>
                      <a:cxn ang="0">
                        <a:pos x="0" y="32"/>
                      </a:cxn>
                      <a:cxn ang="0">
                        <a:pos x="15" y="32"/>
                      </a:cxn>
                      <a:cxn ang="0">
                        <a:pos x="15" y="16"/>
                      </a:cxn>
                      <a:cxn ang="0">
                        <a:pos x="30" y="0"/>
                      </a:cxn>
                    </a:cxnLst>
                    <a:rect l="0" t="0" r="r" b="b"/>
                    <a:pathLst>
                      <a:path w="30" h="32">
                        <a:moveTo>
                          <a:pt x="30" y="0"/>
                        </a:moveTo>
                        <a:lnTo>
                          <a:pt x="15" y="0"/>
                        </a:lnTo>
                        <a:lnTo>
                          <a:pt x="0" y="32"/>
                        </a:lnTo>
                        <a:lnTo>
                          <a:pt x="15" y="32"/>
                        </a:lnTo>
                        <a:lnTo>
                          <a:pt x="15" y="16"/>
                        </a:lnTo>
                        <a:lnTo>
                          <a:pt x="3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6" name="Freeform 55"/>
                  <p:cNvSpPr>
                    <a:spLocks noChangeAspect="1"/>
                  </p:cNvSpPr>
                  <p:nvPr/>
                </p:nvSpPr>
                <p:spPr bwMode="gray">
                  <a:xfrm>
                    <a:off x="2297" y="3769"/>
                    <a:ext cx="9" cy="17"/>
                  </a:xfrm>
                  <a:custGeom>
                    <a:avLst/>
                    <a:gdLst/>
                    <a:ahLst/>
                    <a:cxnLst>
                      <a:cxn ang="0">
                        <a:pos x="0" y="0"/>
                      </a:cxn>
                      <a:cxn ang="0">
                        <a:pos x="10" y="16"/>
                      </a:cxn>
                      <a:cxn ang="0">
                        <a:pos x="0" y="16"/>
                      </a:cxn>
                      <a:cxn ang="0">
                        <a:pos x="0" y="0"/>
                      </a:cxn>
                    </a:cxnLst>
                    <a:rect l="0" t="0" r="r" b="b"/>
                    <a:pathLst>
                      <a:path w="10" h="16">
                        <a:moveTo>
                          <a:pt x="0" y="0"/>
                        </a:moveTo>
                        <a:lnTo>
                          <a:pt x="10" y="16"/>
                        </a:lnTo>
                        <a:lnTo>
                          <a:pt x="0"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grpSp>
              <p:nvGrpSpPr>
                <p:cNvPr id="9" name="Group 42"/>
                <p:cNvGrpSpPr>
                  <a:grpSpLocks noChangeAspect="1"/>
                </p:cNvGrpSpPr>
                <p:nvPr/>
              </p:nvGrpSpPr>
              <p:grpSpPr bwMode="auto">
                <a:xfrm>
                  <a:off x="5736295" y="4435279"/>
                  <a:ext cx="225016" cy="93388"/>
                  <a:chOff x="1870" y="2373"/>
                  <a:chExt cx="266" cy="102"/>
                </a:xfrm>
              </p:grpSpPr>
              <p:sp>
                <p:nvSpPr>
                  <p:cNvPr id="50" name="Rectangle 49"/>
                  <p:cNvSpPr>
                    <a:spLocks noChangeAspect="1" noChangeArrowheads="1"/>
                  </p:cNvSpPr>
                  <p:nvPr/>
                </p:nvSpPr>
                <p:spPr bwMode="gray">
                  <a:xfrm>
                    <a:off x="2122" y="2444"/>
                    <a:ext cx="14" cy="16"/>
                  </a:xfrm>
                  <a:prstGeom prst="rect">
                    <a:avLst/>
                  </a:prstGeom>
                  <a:solidFill>
                    <a:srgbClr val="E0E2D6"/>
                  </a:solidFill>
                  <a:ln w="8001">
                    <a:solidFill>
                      <a:srgbClr val="808080"/>
                    </a:solidFill>
                    <a:miter lim="800000"/>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1" name="Freeform 50"/>
                  <p:cNvSpPr>
                    <a:spLocks noChangeAspect="1"/>
                  </p:cNvSpPr>
                  <p:nvPr/>
                </p:nvSpPr>
                <p:spPr bwMode="gray">
                  <a:xfrm>
                    <a:off x="2042" y="2417"/>
                    <a:ext cx="56" cy="58"/>
                  </a:xfrm>
                  <a:custGeom>
                    <a:avLst/>
                    <a:gdLst/>
                    <a:ahLst/>
                    <a:cxnLst>
                      <a:cxn ang="0">
                        <a:pos x="40" y="43"/>
                      </a:cxn>
                      <a:cxn ang="0">
                        <a:pos x="55" y="27"/>
                      </a:cxn>
                      <a:cxn ang="0">
                        <a:pos x="40" y="0"/>
                      </a:cxn>
                      <a:cxn ang="0">
                        <a:pos x="15" y="0"/>
                      </a:cxn>
                      <a:cxn ang="0">
                        <a:pos x="0" y="16"/>
                      </a:cxn>
                      <a:cxn ang="0">
                        <a:pos x="0" y="43"/>
                      </a:cxn>
                      <a:cxn ang="0">
                        <a:pos x="15" y="59"/>
                      </a:cxn>
                      <a:cxn ang="0">
                        <a:pos x="15" y="43"/>
                      </a:cxn>
                      <a:cxn ang="0">
                        <a:pos x="40" y="43"/>
                      </a:cxn>
                    </a:cxnLst>
                    <a:rect l="0" t="0" r="r" b="b"/>
                    <a:pathLst>
                      <a:path w="55" h="59">
                        <a:moveTo>
                          <a:pt x="40" y="43"/>
                        </a:moveTo>
                        <a:lnTo>
                          <a:pt x="55" y="27"/>
                        </a:lnTo>
                        <a:lnTo>
                          <a:pt x="40" y="0"/>
                        </a:lnTo>
                        <a:lnTo>
                          <a:pt x="15" y="0"/>
                        </a:lnTo>
                        <a:lnTo>
                          <a:pt x="0" y="16"/>
                        </a:lnTo>
                        <a:lnTo>
                          <a:pt x="0" y="43"/>
                        </a:lnTo>
                        <a:lnTo>
                          <a:pt x="15" y="59"/>
                        </a:lnTo>
                        <a:lnTo>
                          <a:pt x="15" y="43"/>
                        </a:lnTo>
                        <a:lnTo>
                          <a:pt x="4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2" name="Freeform 51"/>
                  <p:cNvSpPr>
                    <a:spLocks noChangeAspect="1"/>
                  </p:cNvSpPr>
                  <p:nvPr/>
                </p:nvSpPr>
                <p:spPr bwMode="gray">
                  <a:xfrm>
                    <a:off x="2003" y="2417"/>
                    <a:ext cx="39" cy="43"/>
                  </a:xfrm>
                  <a:custGeom>
                    <a:avLst/>
                    <a:gdLst/>
                    <a:ahLst/>
                    <a:cxnLst>
                      <a:cxn ang="0">
                        <a:pos x="40" y="43"/>
                      </a:cxn>
                      <a:cxn ang="0">
                        <a:pos x="15" y="43"/>
                      </a:cxn>
                      <a:cxn ang="0">
                        <a:pos x="0" y="27"/>
                      </a:cxn>
                      <a:cxn ang="0">
                        <a:pos x="15" y="27"/>
                      </a:cxn>
                      <a:cxn ang="0">
                        <a:pos x="30" y="27"/>
                      </a:cxn>
                      <a:cxn ang="0">
                        <a:pos x="30" y="0"/>
                      </a:cxn>
                      <a:cxn ang="0">
                        <a:pos x="40" y="16"/>
                      </a:cxn>
                      <a:cxn ang="0">
                        <a:pos x="40" y="43"/>
                      </a:cxn>
                    </a:cxnLst>
                    <a:rect l="0" t="0" r="r" b="b"/>
                    <a:pathLst>
                      <a:path w="40" h="43">
                        <a:moveTo>
                          <a:pt x="40" y="43"/>
                        </a:moveTo>
                        <a:lnTo>
                          <a:pt x="15" y="43"/>
                        </a:lnTo>
                        <a:lnTo>
                          <a:pt x="0" y="27"/>
                        </a:lnTo>
                        <a:lnTo>
                          <a:pt x="15" y="27"/>
                        </a:lnTo>
                        <a:lnTo>
                          <a:pt x="30" y="27"/>
                        </a:lnTo>
                        <a:lnTo>
                          <a:pt x="30" y="0"/>
                        </a:lnTo>
                        <a:lnTo>
                          <a:pt x="40" y="16"/>
                        </a:lnTo>
                        <a:lnTo>
                          <a:pt x="4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3" name="Freeform 52"/>
                  <p:cNvSpPr>
                    <a:spLocks noChangeAspect="1"/>
                  </p:cNvSpPr>
                  <p:nvPr/>
                </p:nvSpPr>
                <p:spPr bwMode="gray">
                  <a:xfrm>
                    <a:off x="1952" y="2444"/>
                    <a:ext cx="26" cy="16"/>
                  </a:xfrm>
                  <a:custGeom>
                    <a:avLst/>
                    <a:gdLst/>
                    <a:ahLst/>
                    <a:cxnLst>
                      <a:cxn ang="0">
                        <a:pos x="0" y="0"/>
                      </a:cxn>
                      <a:cxn ang="0">
                        <a:pos x="15" y="16"/>
                      </a:cxn>
                      <a:cxn ang="0">
                        <a:pos x="26" y="16"/>
                      </a:cxn>
                      <a:cxn ang="0">
                        <a:pos x="26" y="0"/>
                      </a:cxn>
                      <a:cxn ang="0">
                        <a:pos x="0" y="0"/>
                      </a:cxn>
                    </a:cxnLst>
                    <a:rect l="0" t="0" r="r" b="b"/>
                    <a:pathLst>
                      <a:path w="26" h="16">
                        <a:moveTo>
                          <a:pt x="0" y="0"/>
                        </a:moveTo>
                        <a:lnTo>
                          <a:pt x="15" y="16"/>
                        </a:lnTo>
                        <a:lnTo>
                          <a:pt x="26" y="16"/>
                        </a:lnTo>
                        <a:lnTo>
                          <a:pt x="26" y="0"/>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4" name="Freeform 53"/>
                  <p:cNvSpPr>
                    <a:spLocks noChangeAspect="1"/>
                  </p:cNvSpPr>
                  <p:nvPr/>
                </p:nvSpPr>
                <p:spPr bwMode="gray">
                  <a:xfrm>
                    <a:off x="1870" y="2373"/>
                    <a:ext cx="149" cy="46"/>
                  </a:xfrm>
                  <a:custGeom>
                    <a:avLst/>
                    <a:gdLst/>
                    <a:ahLst/>
                    <a:cxnLst>
                      <a:cxn ang="0">
                        <a:pos x="40" y="27"/>
                      </a:cxn>
                      <a:cxn ang="0">
                        <a:pos x="55" y="27"/>
                      </a:cxn>
                      <a:cxn ang="0">
                        <a:pos x="65" y="27"/>
                      </a:cxn>
                      <a:cxn ang="0">
                        <a:pos x="80" y="27"/>
                      </a:cxn>
                      <a:cxn ang="0">
                        <a:pos x="106" y="44"/>
                      </a:cxn>
                      <a:cxn ang="0">
                        <a:pos x="136" y="44"/>
                      </a:cxn>
                      <a:cxn ang="0">
                        <a:pos x="146" y="44"/>
                      </a:cxn>
                      <a:cxn ang="0">
                        <a:pos x="121" y="27"/>
                      </a:cxn>
                      <a:cxn ang="0">
                        <a:pos x="95" y="27"/>
                      </a:cxn>
                      <a:cxn ang="0">
                        <a:pos x="55" y="16"/>
                      </a:cxn>
                      <a:cxn ang="0">
                        <a:pos x="55" y="0"/>
                      </a:cxn>
                      <a:cxn ang="0">
                        <a:pos x="25" y="0"/>
                      </a:cxn>
                      <a:cxn ang="0">
                        <a:pos x="0" y="0"/>
                      </a:cxn>
                      <a:cxn ang="0">
                        <a:pos x="0" y="16"/>
                      </a:cxn>
                      <a:cxn ang="0">
                        <a:pos x="15" y="16"/>
                      </a:cxn>
                      <a:cxn ang="0">
                        <a:pos x="25" y="16"/>
                      </a:cxn>
                      <a:cxn ang="0">
                        <a:pos x="40" y="27"/>
                      </a:cxn>
                    </a:cxnLst>
                    <a:rect l="0" t="0" r="r" b="b"/>
                    <a:pathLst>
                      <a:path w="146" h="44">
                        <a:moveTo>
                          <a:pt x="40" y="27"/>
                        </a:moveTo>
                        <a:lnTo>
                          <a:pt x="55" y="27"/>
                        </a:lnTo>
                        <a:lnTo>
                          <a:pt x="65" y="27"/>
                        </a:lnTo>
                        <a:lnTo>
                          <a:pt x="80" y="27"/>
                        </a:lnTo>
                        <a:lnTo>
                          <a:pt x="106" y="44"/>
                        </a:lnTo>
                        <a:lnTo>
                          <a:pt x="136" y="44"/>
                        </a:lnTo>
                        <a:lnTo>
                          <a:pt x="146" y="44"/>
                        </a:lnTo>
                        <a:lnTo>
                          <a:pt x="121" y="27"/>
                        </a:lnTo>
                        <a:lnTo>
                          <a:pt x="95" y="27"/>
                        </a:lnTo>
                        <a:lnTo>
                          <a:pt x="55" y="16"/>
                        </a:lnTo>
                        <a:lnTo>
                          <a:pt x="55" y="0"/>
                        </a:lnTo>
                        <a:lnTo>
                          <a:pt x="25" y="0"/>
                        </a:lnTo>
                        <a:lnTo>
                          <a:pt x="0" y="0"/>
                        </a:lnTo>
                        <a:lnTo>
                          <a:pt x="0" y="16"/>
                        </a:lnTo>
                        <a:lnTo>
                          <a:pt x="15" y="16"/>
                        </a:lnTo>
                        <a:lnTo>
                          <a:pt x="25" y="16"/>
                        </a:lnTo>
                        <a:lnTo>
                          <a:pt x="4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sp>
              <p:nvSpPr>
                <p:cNvPr id="44" name="Freeform 43"/>
                <p:cNvSpPr>
                  <a:spLocks noChangeAspect="1"/>
                </p:cNvSpPr>
                <p:nvPr/>
              </p:nvSpPr>
              <p:spPr bwMode="gray">
                <a:xfrm>
                  <a:off x="4989402" y="3767488"/>
                  <a:ext cx="24548" cy="13620"/>
                </a:xfrm>
                <a:custGeom>
                  <a:avLst/>
                  <a:gdLst/>
                  <a:ahLst/>
                  <a:cxnLst>
                    <a:cxn ang="0">
                      <a:pos x="0" y="0"/>
                    </a:cxn>
                    <a:cxn ang="0">
                      <a:pos x="0" y="0"/>
                    </a:cxn>
                    <a:cxn ang="0">
                      <a:pos x="30" y="0"/>
                    </a:cxn>
                    <a:cxn ang="0">
                      <a:pos x="15" y="16"/>
                    </a:cxn>
                    <a:cxn ang="0">
                      <a:pos x="0" y="16"/>
                    </a:cxn>
                    <a:cxn ang="0">
                      <a:pos x="0" y="0"/>
                    </a:cxn>
                  </a:cxnLst>
                  <a:rect l="0" t="0" r="r" b="b"/>
                  <a:pathLst>
                    <a:path w="30" h="16">
                      <a:moveTo>
                        <a:pt x="0" y="0"/>
                      </a:moveTo>
                      <a:lnTo>
                        <a:pt x="0" y="0"/>
                      </a:lnTo>
                      <a:lnTo>
                        <a:pt x="30" y="0"/>
                      </a:lnTo>
                      <a:lnTo>
                        <a:pt x="15" y="16"/>
                      </a:lnTo>
                      <a:lnTo>
                        <a:pt x="0"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5" name="Freeform 44"/>
                <p:cNvSpPr>
                  <a:spLocks noChangeAspect="1"/>
                </p:cNvSpPr>
                <p:nvPr/>
              </p:nvSpPr>
              <p:spPr bwMode="gray">
                <a:xfrm>
                  <a:off x="4859446" y="3806986"/>
                  <a:ext cx="53427" cy="23154"/>
                </a:xfrm>
                <a:custGeom>
                  <a:avLst/>
                  <a:gdLst/>
                  <a:ahLst/>
                  <a:cxnLst>
                    <a:cxn ang="0">
                      <a:pos x="0" y="27"/>
                    </a:cxn>
                    <a:cxn ang="0">
                      <a:pos x="25" y="17"/>
                    </a:cxn>
                    <a:cxn ang="0">
                      <a:pos x="35" y="17"/>
                    </a:cxn>
                    <a:cxn ang="0">
                      <a:pos x="65" y="0"/>
                    </a:cxn>
                    <a:cxn ang="0">
                      <a:pos x="50" y="0"/>
                    </a:cxn>
                    <a:cxn ang="0">
                      <a:pos x="35" y="0"/>
                    </a:cxn>
                    <a:cxn ang="0">
                      <a:pos x="25" y="17"/>
                    </a:cxn>
                    <a:cxn ang="0">
                      <a:pos x="0" y="27"/>
                    </a:cxn>
                  </a:cxnLst>
                  <a:rect l="0" t="0" r="r" b="b"/>
                  <a:pathLst>
                    <a:path w="65" h="27">
                      <a:moveTo>
                        <a:pt x="0" y="27"/>
                      </a:moveTo>
                      <a:lnTo>
                        <a:pt x="25" y="17"/>
                      </a:lnTo>
                      <a:lnTo>
                        <a:pt x="35" y="17"/>
                      </a:lnTo>
                      <a:lnTo>
                        <a:pt x="65" y="0"/>
                      </a:lnTo>
                      <a:lnTo>
                        <a:pt x="50" y="0"/>
                      </a:lnTo>
                      <a:lnTo>
                        <a:pt x="35" y="0"/>
                      </a:lnTo>
                      <a:lnTo>
                        <a:pt x="25" y="17"/>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6" name="Freeform 45"/>
                <p:cNvSpPr>
                  <a:spLocks noChangeAspect="1"/>
                </p:cNvSpPr>
                <p:nvPr/>
              </p:nvSpPr>
              <p:spPr bwMode="gray">
                <a:xfrm>
                  <a:off x="4859446" y="3806986"/>
                  <a:ext cx="53427" cy="23154"/>
                </a:xfrm>
                <a:custGeom>
                  <a:avLst/>
                  <a:gdLst/>
                  <a:ahLst/>
                  <a:cxnLst>
                    <a:cxn ang="0">
                      <a:pos x="0" y="27"/>
                    </a:cxn>
                    <a:cxn ang="0">
                      <a:pos x="25" y="17"/>
                    </a:cxn>
                    <a:cxn ang="0">
                      <a:pos x="35" y="17"/>
                    </a:cxn>
                    <a:cxn ang="0">
                      <a:pos x="65" y="0"/>
                    </a:cxn>
                    <a:cxn ang="0">
                      <a:pos x="50" y="0"/>
                    </a:cxn>
                    <a:cxn ang="0">
                      <a:pos x="35" y="0"/>
                    </a:cxn>
                    <a:cxn ang="0">
                      <a:pos x="25" y="17"/>
                    </a:cxn>
                    <a:cxn ang="0">
                      <a:pos x="0" y="27"/>
                    </a:cxn>
                  </a:cxnLst>
                  <a:rect l="0" t="0" r="r" b="b"/>
                  <a:pathLst>
                    <a:path w="65" h="27">
                      <a:moveTo>
                        <a:pt x="0" y="27"/>
                      </a:moveTo>
                      <a:lnTo>
                        <a:pt x="25" y="17"/>
                      </a:lnTo>
                      <a:lnTo>
                        <a:pt x="35" y="17"/>
                      </a:lnTo>
                      <a:lnTo>
                        <a:pt x="65" y="0"/>
                      </a:lnTo>
                      <a:lnTo>
                        <a:pt x="50" y="0"/>
                      </a:lnTo>
                      <a:lnTo>
                        <a:pt x="35" y="0"/>
                      </a:lnTo>
                      <a:lnTo>
                        <a:pt x="25" y="17"/>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7" name="Freeform 46"/>
                <p:cNvSpPr>
                  <a:spLocks noChangeAspect="1"/>
                </p:cNvSpPr>
                <p:nvPr/>
              </p:nvSpPr>
              <p:spPr bwMode="gray">
                <a:xfrm>
                  <a:off x="4855115" y="3703474"/>
                  <a:ext cx="24547" cy="14982"/>
                </a:xfrm>
                <a:custGeom>
                  <a:avLst/>
                  <a:gdLst/>
                  <a:ahLst/>
                  <a:cxnLst>
                    <a:cxn ang="0">
                      <a:pos x="0" y="0"/>
                    </a:cxn>
                    <a:cxn ang="0">
                      <a:pos x="30" y="0"/>
                    </a:cxn>
                    <a:cxn ang="0">
                      <a:pos x="15" y="16"/>
                    </a:cxn>
                    <a:cxn ang="0">
                      <a:pos x="0" y="0"/>
                    </a:cxn>
                  </a:cxnLst>
                  <a:rect l="0" t="0" r="r" b="b"/>
                  <a:pathLst>
                    <a:path w="30" h="16">
                      <a:moveTo>
                        <a:pt x="0" y="0"/>
                      </a:moveTo>
                      <a:lnTo>
                        <a:pt x="30" y="0"/>
                      </a:lnTo>
                      <a:lnTo>
                        <a:pt x="15"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8" name="Freeform 47"/>
                <p:cNvSpPr>
                  <a:spLocks noChangeAspect="1"/>
                </p:cNvSpPr>
                <p:nvPr/>
              </p:nvSpPr>
              <p:spPr bwMode="gray">
                <a:xfrm>
                  <a:off x="4847895" y="3625840"/>
                  <a:ext cx="11552" cy="14982"/>
                </a:xfrm>
                <a:custGeom>
                  <a:avLst/>
                  <a:gdLst/>
                  <a:ahLst/>
                  <a:cxnLst>
                    <a:cxn ang="0">
                      <a:pos x="0" y="16"/>
                    </a:cxn>
                    <a:cxn ang="0">
                      <a:pos x="0" y="0"/>
                    </a:cxn>
                    <a:cxn ang="0">
                      <a:pos x="15" y="16"/>
                    </a:cxn>
                    <a:cxn ang="0">
                      <a:pos x="0" y="16"/>
                    </a:cxn>
                  </a:cxnLst>
                  <a:rect l="0" t="0" r="r" b="b"/>
                  <a:pathLst>
                    <a:path w="15" h="16">
                      <a:moveTo>
                        <a:pt x="0" y="16"/>
                      </a:moveTo>
                      <a:lnTo>
                        <a:pt x="0" y="0"/>
                      </a:lnTo>
                      <a:lnTo>
                        <a:pt x="15" y="16"/>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9" name="Freeform 48"/>
                <p:cNvSpPr>
                  <a:spLocks noChangeAspect="1"/>
                </p:cNvSpPr>
                <p:nvPr/>
              </p:nvSpPr>
              <p:spPr bwMode="gray">
                <a:xfrm>
                  <a:off x="5259424" y="3909136"/>
                  <a:ext cx="31767" cy="38136"/>
                </a:xfrm>
                <a:custGeom>
                  <a:avLst/>
                  <a:gdLst/>
                  <a:ahLst/>
                  <a:cxnLst>
                    <a:cxn ang="0">
                      <a:pos x="15" y="0"/>
                    </a:cxn>
                    <a:cxn ang="0">
                      <a:pos x="0" y="0"/>
                    </a:cxn>
                    <a:cxn ang="0">
                      <a:pos x="0" y="16"/>
                    </a:cxn>
                    <a:cxn ang="0">
                      <a:pos x="30" y="27"/>
                    </a:cxn>
                    <a:cxn ang="0">
                      <a:pos x="40" y="43"/>
                    </a:cxn>
                    <a:cxn ang="0">
                      <a:pos x="40" y="27"/>
                    </a:cxn>
                    <a:cxn ang="0">
                      <a:pos x="30" y="16"/>
                    </a:cxn>
                    <a:cxn ang="0">
                      <a:pos x="15" y="0"/>
                    </a:cxn>
                  </a:cxnLst>
                  <a:rect l="0" t="0" r="r" b="b"/>
                  <a:pathLst>
                    <a:path w="40" h="43">
                      <a:moveTo>
                        <a:pt x="15" y="0"/>
                      </a:moveTo>
                      <a:lnTo>
                        <a:pt x="0" y="0"/>
                      </a:lnTo>
                      <a:lnTo>
                        <a:pt x="0" y="16"/>
                      </a:lnTo>
                      <a:lnTo>
                        <a:pt x="30" y="27"/>
                      </a:lnTo>
                      <a:lnTo>
                        <a:pt x="40" y="43"/>
                      </a:lnTo>
                      <a:lnTo>
                        <a:pt x="40" y="27"/>
                      </a:lnTo>
                      <a:lnTo>
                        <a:pt x="30" y="16"/>
                      </a:lnTo>
                      <a:lnTo>
                        <a:pt x="1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sp>
            <p:nvSpPr>
              <p:cNvPr id="17" name="Oval 16"/>
              <p:cNvSpPr/>
              <p:nvPr/>
            </p:nvSpPr>
            <p:spPr>
              <a:xfrm>
                <a:off x="2214386" y="4759279"/>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8" name="Oval 17"/>
              <p:cNvSpPr/>
              <p:nvPr/>
            </p:nvSpPr>
            <p:spPr>
              <a:xfrm>
                <a:off x="1904078" y="4162532"/>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9" name="Oval 18"/>
              <p:cNvSpPr/>
              <p:nvPr/>
            </p:nvSpPr>
            <p:spPr>
              <a:xfrm>
                <a:off x="1681904" y="3819173"/>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20" name="Oval 19"/>
              <p:cNvSpPr/>
              <p:nvPr/>
            </p:nvSpPr>
            <p:spPr>
              <a:xfrm>
                <a:off x="2175827" y="3266494"/>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21" name="Oval 20"/>
              <p:cNvSpPr/>
              <p:nvPr/>
            </p:nvSpPr>
            <p:spPr>
              <a:xfrm>
                <a:off x="1983963" y="3211722"/>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grpSp>
        <p:sp>
          <p:nvSpPr>
            <p:cNvPr id="13" name="Oval 12"/>
            <p:cNvSpPr/>
            <p:nvPr/>
          </p:nvSpPr>
          <p:spPr>
            <a:xfrm>
              <a:off x="2091970" y="3270712"/>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4" name="Oval 13"/>
            <p:cNvSpPr/>
            <p:nvPr/>
          </p:nvSpPr>
          <p:spPr>
            <a:xfrm>
              <a:off x="1502248" y="3134215"/>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5" name="Oval 14"/>
            <p:cNvSpPr/>
            <p:nvPr/>
          </p:nvSpPr>
          <p:spPr>
            <a:xfrm>
              <a:off x="953608" y="2919529"/>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grpSp>
      <p:sp>
        <p:nvSpPr>
          <p:cNvPr id="57" name="Line Callout 1 56"/>
          <p:cNvSpPr/>
          <p:nvPr/>
        </p:nvSpPr>
        <p:spPr>
          <a:xfrm>
            <a:off x="4648811" y="2584090"/>
            <a:ext cx="1536200" cy="499264"/>
          </a:xfrm>
          <a:prstGeom prst="borderCallout1">
            <a:avLst>
              <a:gd name="adj1" fmla="val 47685"/>
              <a:gd name="adj2" fmla="val -552"/>
              <a:gd name="adj3" fmla="val 140783"/>
              <a:gd name="adj4" fmla="val -139271"/>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8" name="TextBox 57"/>
          <p:cNvSpPr txBox="1"/>
          <p:nvPr/>
        </p:nvSpPr>
        <p:spPr>
          <a:xfrm>
            <a:off x="4840835" y="2660900"/>
            <a:ext cx="1113745" cy="307240"/>
          </a:xfrm>
          <a:prstGeom prst="rect">
            <a:avLst/>
          </a:prstGeom>
          <a:noFill/>
        </p:spPr>
        <p:txBody>
          <a:bodyPr wrap="square" rtlCol="0">
            <a:spAutoFit/>
          </a:bodyPr>
          <a:lstStyle/>
          <a:p>
            <a:r>
              <a:rPr lang="en-CA" sz="1400" dirty="0" smtClean="0"/>
              <a:t>Timmins - 6</a:t>
            </a:r>
            <a:endParaRPr lang="en-CA" sz="1400" dirty="0"/>
          </a:p>
        </p:txBody>
      </p:sp>
      <p:sp>
        <p:nvSpPr>
          <p:cNvPr id="60" name="Line Callout 1 59"/>
          <p:cNvSpPr/>
          <p:nvPr/>
        </p:nvSpPr>
        <p:spPr>
          <a:xfrm>
            <a:off x="4533595" y="3160165"/>
            <a:ext cx="1536200" cy="614480"/>
          </a:xfrm>
          <a:prstGeom prst="borderCallout1">
            <a:avLst>
              <a:gd name="adj1" fmla="val 47685"/>
              <a:gd name="adj2" fmla="val -552"/>
              <a:gd name="adj3" fmla="val 48431"/>
              <a:gd name="adj4" fmla="val -131004"/>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1" name="TextBox 60"/>
          <p:cNvSpPr txBox="1"/>
          <p:nvPr/>
        </p:nvSpPr>
        <p:spPr>
          <a:xfrm>
            <a:off x="4764025" y="3275380"/>
            <a:ext cx="1113745" cy="307240"/>
          </a:xfrm>
          <a:prstGeom prst="rect">
            <a:avLst/>
          </a:prstGeom>
          <a:noFill/>
        </p:spPr>
        <p:txBody>
          <a:bodyPr wrap="square" rtlCol="0">
            <a:spAutoFit/>
          </a:bodyPr>
          <a:lstStyle/>
          <a:p>
            <a:r>
              <a:rPr lang="en-CA" sz="1400" dirty="0" smtClean="0"/>
              <a:t>Kirkland - 3</a:t>
            </a:r>
            <a:endParaRPr lang="en-CA" sz="1400" dirty="0"/>
          </a:p>
        </p:txBody>
      </p:sp>
      <p:sp>
        <p:nvSpPr>
          <p:cNvPr id="62" name="Line Callout 1 61"/>
          <p:cNvSpPr/>
          <p:nvPr/>
        </p:nvSpPr>
        <p:spPr>
          <a:xfrm>
            <a:off x="3573470" y="3889860"/>
            <a:ext cx="1536200" cy="614480"/>
          </a:xfrm>
          <a:prstGeom prst="borderCallout1">
            <a:avLst>
              <a:gd name="adj1" fmla="val 47685"/>
              <a:gd name="adj2" fmla="val -552"/>
              <a:gd name="adj3" fmla="val -104511"/>
              <a:gd name="adj4" fmla="val -97934"/>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3" name="TextBox 62"/>
          <p:cNvSpPr txBox="1"/>
          <p:nvPr/>
        </p:nvSpPr>
        <p:spPr>
          <a:xfrm>
            <a:off x="3803900" y="3928265"/>
            <a:ext cx="1113745" cy="523220"/>
          </a:xfrm>
          <a:prstGeom prst="rect">
            <a:avLst/>
          </a:prstGeom>
          <a:noFill/>
        </p:spPr>
        <p:txBody>
          <a:bodyPr wrap="square" rtlCol="0">
            <a:spAutoFit/>
          </a:bodyPr>
          <a:lstStyle/>
          <a:p>
            <a:r>
              <a:rPr lang="en-CA" sz="1400" dirty="0" smtClean="0"/>
              <a:t>TB / Snow Lake - 7</a:t>
            </a:r>
            <a:endParaRPr lang="en-CA" sz="1400" dirty="0"/>
          </a:p>
        </p:txBody>
      </p:sp>
      <p:sp>
        <p:nvSpPr>
          <p:cNvPr id="64" name="Line Callout 1 63"/>
          <p:cNvSpPr/>
          <p:nvPr/>
        </p:nvSpPr>
        <p:spPr>
          <a:xfrm>
            <a:off x="232235" y="4465935"/>
            <a:ext cx="1536200" cy="614480"/>
          </a:xfrm>
          <a:prstGeom prst="borderCallout1">
            <a:avLst>
              <a:gd name="adj1" fmla="val -1918"/>
              <a:gd name="adj2" fmla="val 51531"/>
              <a:gd name="adj3" fmla="val -232653"/>
              <a:gd name="adj4" fmla="val 78983"/>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5" name="TextBox 64"/>
          <p:cNvSpPr txBox="1"/>
          <p:nvPr/>
        </p:nvSpPr>
        <p:spPr>
          <a:xfrm>
            <a:off x="385855" y="4619555"/>
            <a:ext cx="1113745" cy="307240"/>
          </a:xfrm>
          <a:prstGeom prst="rect">
            <a:avLst/>
          </a:prstGeom>
          <a:noFill/>
        </p:spPr>
        <p:txBody>
          <a:bodyPr wrap="square" rtlCol="0">
            <a:spAutoFit/>
          </a:bodyPr>
          <a:lstStyle/>
          <a:p>
            <a:r>
              <a:rPr lang="en-CA" sz="1400" dirty="0" smtClean="0"/>
              <a:t>Yukon - 11</a:t>
            </a:r>
            <a:endParaRPr lang="en-CA" sz="1400" dirty="0"/>
          </a:p>
        </p:txBody>
      </p:sp>
      <p:sp>
        <p:nvSpPr>
          <p:cNvPr id="66" name="Line Callout 1 65"/>
          <p:cNvSpPr/>
          <p:nvPr/>
        </p:nvSpPr>
        <p:spPr>
          <a:xfrm>
            <a:off x="4187950" y="4734770"/>
            <a:ext cx="1536200" cy="614480"/>
          </a:xfrm>
          <a:prstGeom prst="borderCallout1">
            <a:avLst>
              <a:gd name="adj1" fmla="val 47685"/>
              <a:gd name="adj2" fmla="val -552"/>
              <a:gd name="adj3" fmla="val -98311"/>
              <a:gd name="adj4" fmla="val -145884"/>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7" name="TextBox 66"/>
          <p:cNvSpPr txBox="1"/>
          <p:nvPr/>
        </p:nvSpPr>
        <p:spPr>
          <a:xfrm>
            <a:off x="4379975" y="4773175"/>
            <a:ext cx="1267365" cy="523220"/>
          </a:xfrm>
          <a:prstGeom prst="rect">
            <a:avLst/>
          </a:prstGeom>
          <a:noFill/>
        </p:spPr>
        <p:txBody>
          <a:bodyPr wrap="square" rtlCol="0">
            <a:spAutoFit/>
          </a:bodyPr>
          <a:lstStyle/>
          <a:p>
            <a:r>
              <a:rPr lang="en-CA" sz="1400" dirty="0" smtClean="0"/>
              <a:t>Mexico and South Am - 1</a:t>
            </a:r>
            <a:endParaRPr lang="en-CA" sz="1400" dirty="0"/>
          </a:p>
        </p:txBody>
      </p:sp>
      <p:pic>
        <p:nvPicPr>
          <p:cNvPr id="68" name="Picture 67" descr="IMG_6696.JPG"/>
          <p:cNvPicPr>
            <a:picLocks noChangeAspect="1"/>
          </p:cNvPicPr>
          <p:nvPr/>
        </p:nvPicPr>
        <p:blipFill>
          <a:blip r:embed="rId2" cstate="print"/>
          <a:stretch>
            <a:fillRect/>
          </a:stretch>
        </p:blipFill>
        <p:spPr>
          <a:xfrm>
            <a:off x="5916175" y="3774646"/>
            <a:ext cx="2995591" cy="1997060"/>
          </a:xfrm>
          <a:prstGeom prst="rect">
            <a:avLst/>
          </a:prstGeom>
          <a:ln>
            <a:noFill/>
          </a:ln>
          <a:effectLst>
            <a:softEdge rad="112500"/>
          </a:effectLst>
        </p:spPr>
      </p:pic>
      <p:sp>
        <p:nvSpPr>
          <p:cNvPr id="69" name="Line Callout 1 68"/>
          <p:cNvSpPr/>
          <p:nvPr/>
        </p:nvSpPr>
        <p:spPr>
          <a:xfrm>
            <a:off x="4648810" y="1815990"/>
            <a:ext cx="1536200" cy="614480"/>
          </a:xfrm>
          <a:prstGeom prst="borderCallout1">
            <a:avLst>
              <a:gd name="adj1" fmla="val 47685"/>
              <a:gd name="adj2" fmla="val -552"/>
              <a:gd name="adj3" fmla="val 248909"/>
              <a:gd name="adj4" fmla="val -128523"/>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70" name="TextBox 69"/>
          <p:cNvSpPr txBox="1"/>
          <p:nvPr/>
        </p:nvSpPr>
        <p:spPr>
          <a:xfrm>
            <a:off x="4802430" y="1969610"/>
            <a:ext cx="1113745" cy="307240"/>
          </a:xfrm>
          <a:prstGeom prst="rect">
            <a:avLst/>
          </a:prstGeom>
          <a:noFill/>
        </p:spPr>
        <p:txBody>
          <a:bodyPr wrap="square" rtlCol="0">
            <a:spAutoFit/>
          </a:bodyPr>
          <a:lstStyle/>
          <a:p>
            <a:r>
              <a:rPr lang="en-CA" sz="1400" dirty="0" smtClean="0"/>
              <a:t>Quebec - 2</a:t>
            </a:r>
            <a:endParaRPr lang="en-CA" sz="1400" dirty="0"/>
          </a:p>
        </p:txBody>
      </p:sp>
      <p:cxnSp>
        <p:nvCxnSpPr>
          <p:cNvPr id="73" name="Straight Connector 72"/>
          <p:cNvCxnSpPr>
            <a:stCxn id="66" idx="2"/>
            <a:endCxn id="17" idx="6"/>
          </p:cNvCxnSpPr>
          <p:nvPr/>
        </p:nvCxnSpPr>
        <p:spPr>
          <a:xfrm flipH="1">
            <a:off x="2571005" y="5042010"/>
            <a:ext cx="1620000" cy="216000"/>
          </a:xfrm>
          <a:prstGeom prst="line">
            <a:avLst/>
          </a:prstGeom>
          <a:ln w="9525"/>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Support from WSN and our Valued Clients</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1323439"/>
          </a:xfrm>
          <a:prstGeom prst="rect">
            <a:avLst/>
          </a:prstGeom>
          <a:noFill/>
        </p:spPr>
        <p:txBody>
          <a:bodyPr wrap="square" rtlCol="0">
            <a:spAutoFit/>
          </a:bodyPr>
          <a:lstStyle/>
          <a:p>
            <a:endParaRPr lang="en-CA" sz="1600" dirty="0" smtClean="0"/>
          </a:p>
          <a:p>
            <a:endParaRPr lang="en-CA" sz="1600" dirty="0" smtClean="0"/>
          </a:p>
          <a:p>
            <a:endParaRPr lang="en-CA" sz="1600" dirty="0" smtClean="0"/>
          </a:p>
          <a:p>
            <a:endParaRPr lang="en-CA" sz="1600" dirty="0" smtClean="0"/>
          </a:p>
          <a:p>
            <a:endParaRPr lang="en-CA" sz="1600" dirty="0"/>
          </a:p>
        </p:txBody>
      </p:sp>
      <p:sp>
        <p:nvSpPr>
          <p:cNvPr id="8" name="TextBox 7"/>
          <p:cNvSpPr txBox="1"/>
          <p:nvPr/>
        </p:nvSpPr>
        <p:spPr>
          <a:xfrm>
            <a:off x="232235" y="1892800"/>
            <a:ext cx="8525910" cy="2062103"/>
          </a:xfrm>
          <a:prstGeom prst="rect">
            <a:avLst/>
          </a:prstGeom>
          <a:noFill/>
        </p:spPr>
        <p:txBody>
          <a:bodyPr wrap="square" rtlCol="0">
            <a:spAutoFit/>
          </a:bodyPr>
          <a:lstStyle/>
          <a:p>
            <a:r>
              <a:rPr lang="en-CA" sz="1600" dirty="0" smtClean="0"/>
              <a:t>Reactivating the program was the first step, but organizing training time and space was a separate issue.</a:t>
            </a:r>
          </a:p>
          <a:p>
            <a:endParaRPr lang="en-CA" sz="1600" dirty="0" smtClean="0"/>
          </a:p>
          <a:p>
            <a:r>
              <a:rPr lang="en-CA" sz="1600" dirty="0" smtClean="0"/>
              <a:t>Dumas is very appreciative to WSN and their entire team, namely Manny Cabral and Danny Taillefer, for all their help throughout the ramp up period.</a:t>
            </a:r>
          </a:p>
          <a:p>
            <a:endParaRPr lang="en-CA" sz="1600" dirty="0" smtClean="0"/>
          </a:p>
          <a:p>
            <a:r>
              <a:rPr lang="en-CA" sz="1600" dirty="0" smtClean="0"/>
              <a:t>We also would like to recognize all of the assistance provided by our clients.  They allow for us to train at their facilities, side by side with their own employees.</a:t>
            </a:r>
            <a:endParaRPr lang="en-CA" sz="1600" dirty="0"/>
          </a:p>
        </p:txBody>
      </p:sp>
      <p:pic>
        <p:nvPicPr>
          <p:cNvPr id="11" name="Picture 10" descr="OMR_Logo.PNG"/>
          <p:cNvPicPr>
            <a:picLocks noChangeAspect="1"/>
          </p:cNvPicPr>
          <p:nvPr/>
        </p:nvPicPr>
        <p:blipFill>
          <a:blip r:embed="rId2" cstate="print"/>
          <a:stretch>
            <a:fillRect/>
          </a:stretch>
        </p:blipFill>
        <p:spPr>
          <a:xfrm>
            <a:off x="3266230" y="4120290"/>
            <a:ext cx="895475" cy="885949"/>
          </a:xfrm>
          <a:prstGeom prst="rect">
            <a:avLst/>
          </a:prstGeom>
        </p:spPr>
      </p:pic>
      <p:pic>
        <p:nvPicPr>
          <p:cNvPr id="12" name="Picture 11"/>
          <p:cNvPicPr>
            <a:picLocks noChangeAspect="1" noChangeArrowheads="1"/>
          </p:cNvPicPr>
          <p:nvPr/>
        </p:nvPicPr>
        <p:blipFill>
          <a:blip r:embed="rId3" cstate="print"/>
          <a:srcRect/>
          <a:stretch>
            <a:fillRect/>
          </a:stretch>
        </p:blipFill>
        <p:spPr bwMode="auto">
          <a:xfrm>
            <a:off x="808310" y="5195630"/>
            <a:ext cx="1581455" cy="390483"/>
          </a:xfrm>
          <a:prstGeom prst="rect">
            <a:avLst/>
          </a:prstGeom>
          <a:noFill/>
        </p:spPr>
      </p:pic>
      <p:pic>
        <p:nvPicPr>
          <p:cNvPr id="13" name="Picture_x0020_0" descr="PGM Logo.jpg"/>
          <p:cNvPicPr/>
          <p:nvPr/>
        </p:nvPicPr>
        <p:blipFill>
          <a:blip r:embed="rId4" cstate="print"/>
          <a:srcRect/>
          <a:stretch>
            <a:fillRect/>
          </a:stretch>
        </p:blipFill>
        <p:spPr bwMode="auto">
          <a:xfrm>
            <a:off x="654690" y="4235505"/>
            <a:ext cx="1768475" cy="575945"/>
          </a:xfrm>
          <a:prstGeom prst="rect">
            <a:avLst/>
          </a:prstGeom>
          <a:noFill/>
        </p:spPr>
      </p:pic>
      <p:pic>
        <p:nvPicPr>
          <p:cNvPr id="14" name="Picture 13" descr="lsg_logo.PNG"/>
          <p:cNvPicPr>
            <a:picLocks noChangeAspect="1"/>
          </p:cNvPicPr>
          <p:nvPr/>
        </p:nvPicPr>
        <p:blipFill>
          <a:blip r:embed="rId5" cstate="print"/>
          <a:stretch>
            <a:fillRect/>
          </a:stretch>
        </p:blipFill>
        <p:spPr>
          <a:xfrm>
            <a:off x="5109670" y="4120290"/>
            <a:ext cx="2172934" cy="566540"/>
          </a:xfrm>
          <a:prstGeom prst="rect">
            <a:avLst/>
          </a:prstGeom>
        </p:spPr>
      </p:pic>
      <p:pic>
        <p:nvPicPr>
          <p:cNvPr id="15" name="Picture 14" descr="GX_Logo.PNG"/>
          <p:cNvPicPr>
            <a:picLocks noChangeAspect="1"/>
          </p:cNvPicPr>
          <p:nvPr/>
        </p:nvPicPr>
        <p:blipFill>
          <a:blip r:embed="rId6" cstate="print"/>
          <a:stretch>
            <a:fillRect/>
          </a:stretch>
        </p:blipFill>
        <p:spPr>
          <a:xfrm>
            <a:off x="2920585" y="5426060"/>
            <a:ext cx="2238688" cy="333422"/>
          </a:xfrm>
          <a:prstGeom prst="rect">
            <a:avLst/>
          </a:prstGeom>
        </p:spPr>
      </p:pic>
      <p:pic>
        <p:nvPicPr>
          <p:cNvPr id="16" name="Picture 15" descr="sas_logo.PNG"/>
          <p:cNvPicPr>
            <a:picLocks noChangeAspect="1"/>
          </p:cNvPicPr>
          <p:nvPr/>
        </p:nvPicPr>
        <p:blipFill>
          <a:blip r:embed="rId7" cstate="print"/>
          <a:stretch>
            <a:fillRect/>
          </a:stretch>
        </p:blipFill>
        <p:spPr>
          <a:xfrm>
            <a:off x="6069795" y="4773175"/>
            <a:ext cx="1527210" cy="871782"/>
          </a:xfrm>
          <a:prstGeom prst="rect">
            <a:avLst/>
          </a:prstGeom>
        </p:spPr>
      </p:pic>
      <p:pic>
        <p:nvPicPr>
          <p:cNvPr id="17" name="Picture 16" descr="Capstone.PNG"/>
          <p:cNvPicPr>
            <a:picLocks noChangeAspect="1"/>
          </p:cNvPicPr>
          <p:nvPr/>
        </p:nvPicPr>
        <p:blipFill>
          <a:blip r:embed="rId8" cstate="print"/>
          <a:stretch>
            <a:fillRect/>
          </a:stretch>
        </p:blipFill>
        <p:spPr>
          <a:xfrm>
            <a:off x="654690" y="5925325"/>
            <a:ext cx="1894417" cy="55051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Mine Rescue Competition</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2800767"/>
          </a:xfrm>
          <a:prstGeom prst="rect">
            <a:avLst/>
          </a:prstGeom>
          <a:noFill/>
        </p:spPr>
        <p:txBody>
          <a:bodyPr wrap="square" rtlCol="0">
            <a:spAutoFit/>
          </a:bodyPr>
          <a:lstStyle/>
          <a:p>
            <a:r>
              <a:rPr lang="en-CA" sz="1600" dirty="0" smtClean="0"/>
              <a:t>Once we established the program, those who have competed in the past joked about competing in the Timmins District competition.</a:t>
            </a:r>
          </a:p>
          <a:p>
            <a:endParaRPr lang="en-CA" sz="1600" dirty="0" smtClean="0"/>
          </a:p>
          <a:p>
            <a:r>
              <a:rPr lang="en-CA" sz="1600" dirty="0" smtClean="0"/>
              <a:t>At first, this was no more than some friendly banter, but then the idea started to pick up steam and gather momentum.</a:t>
            </a:r>
          </a:p>
          <a:p>
            <a:endParaRPr lang="en-CA" sz="1600" dirty="0" smtClean="0"/>
          </a:p>
          <a:p>
            <a:r>
              <a:rPr lang="en-CA" sz="1600" dirty="0" smtClean="0"/>
              <a:t>In January of 2013, Dumas formally agreed to participate.</a:t>
            </a:r>
          </a:p>
          <a:p>
            <a:endParaRPr lang="en-CA" sz="1600" dirty="0" smtClean="0"/>
          </a:p>
          <a:p>
            <a:endParaRPr lang="en-CA" sz="1600" dirty="0" smtClean="0"/>
          </a:p>
          <a:p>
            <a:endParaRPr lang="en-CA" sz="1600" dirty="0" smtClean="0"/>
          </a:p>
          <a:p>
            <a:endParaRPr lang="en-CA" sz="1600" dirty="0"/>
          </a:p>
        </p:txBody>
      </p:sp>
      <p:pic>
        <p:nvPicPr>
          <p:cNvPr id="8" name="Picture 7" descr="IMG_6637.JPG"/>
          <p:cNvPicPr>
            <a:picLocks noChangeAspect="1"/>
          </p:cNvPicPr>
          <p:nvPr/>
        </p:nvPicPr>
        <p:blipFill>
          <a:blip r:embed="rId2" cstate="print"/>
          <a:stretch>
            <a:fillRect/>
          </a:stretch>
        </p:blipFill>
        <p:spPr>
          <a:xfrm>
            <a:off x="1806840" y="3878252"/>
            <a:ext cx="3840500" cy="256081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Mine Rescue Competition</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1815882"/>
          </a:xfrm>
          <a:prstGeom prst="rect">
            <a:avLst/>
          </a:prstGeom>
          <a:noFill/>
        </p:spPr>
        <p:txBody>
          <a:bodyPr wrap="square" rtlCol="0">
            <a:spAutoFit/>
          </a:bodyPr>
          <a:lstStyle/>
          <a:p>
            <a:r>
              <a:rPr lang="en-CA" sz="1600" dirty="0" smtClean="0"/>
              <a:t>Due to the program</a:t>
            </a:r>
            <a:r>
              <a:rPr lang="en-CA" sz="1600" dirty="0" smtClean="0">
                <a:solidFill>
                  <a:srgbClr val="FF0000"/>
                </a:solidFill>
              </a:rPr>
              <a:t>’</a:t>
            </a:r>
            <a:r>
              <a:rPr lang="en-CA" sz="1600" dirty="0" smtClean="0"/>
              <a:t>s infancy, we had limited people to draw on without heavily impacting the existing operations.  This made for an odd looking team with respect to their current positions within Dumas</a:t>
            </a:r>
            <a:r>
              <a:rPr lang="en-CA" sz="1600" strike="sngStrike" dirty="0" smtClean="0"/>
              <a:t> </a:t>
            </a:r>
            <a:r>
              <a:rPr lang="en-CA" sz="1600" dirty="0" smtClean="0"/>
              <a:t>  </a:t>
            </a:r>
          </a:p>
          <a:p>
            <a:endParaRPr lang="en-CA" sz="1600" dirty="0" smtClean="0"/>
          </a:p>
          <a:p>
            <a:endParaRPr lang="en-CA" sz="1600" dirty="0" smtClean="0"/>
          </a:p>
          <a:p>
            <a:endParaRPr lang="en-CA" sz="1600" dirty="0" smtClean="0"/>
          </a:p>
          <a:p>
            <a:endParaRPr lang="en-CA" sz="1600" dirty="0"/>
          </a:p>
        </p:txBody>
      </p:sp>
      <p:pic>
        <p:nvPicPr>
          <p:cNvPr id="10" name="Picture 9" descr="mine rescue.jpg"/>
          <p:cNvPicPr>
            <a:picLocks noChangeAspect="1"/>
          </p:cNvPicPr>
          <p:nvPr/>
        </p:nvPicPr>
        <p:blipFill>
          <a:blip r:embed="rId2" cstate="print"/>
          <a:stretch>
            <a:fillRect/>
          </a:stretch>
        </p:blipFill>
        <p:spPr>
          <a:xfrm>
            <a:off x="4418380" y="2507280"/>
            <a:ext cx="4339765" cy="3383900"/>
          </a:xfrm>
          <a:prstGeom prst="rect">
            <a:avLst/>
          </a:prstGeom>
          <a:ln>
            <a:noFill/>
          </a:ln>
          <a:effectLst>
            <a:softEdge rad="112500"/>
          </a:effectLst>
        </p:spPr>
      </p:pic>
      <p:sp>
        <p:nvSpPr>
          <p:cNvPr id="11" name="TextBox 10"/>
          <p:cNvSpPr txBox="1"/>
          <p:nvPr/>
        </p:nvSpPr>
        <p:spPr>
          <a:xfrm>
            <a:off x="270640" y="2699305"/>
            <a:ext cx="4186145" cy="3785652"/>
          </a:xfrm>
          <a:prstGeom prst="rect">
            <a:avLst/>
          </a:prstGeom>
          <a:noFill/>
        </p:spPr>
        <p:txBody>
          <a:bodyPr wrap="square" rtlCol="0">
            <a:spAutoFit/>
          </a:bodyPr>
          <a:lstStyle/>
          <a:p>
            <a:r>
              <a:rPr lang="en-CA" sz="1600" dirty="0" smtClean="0"/>
              <a:t>B.O – Safety and Training Superintendent</a:t>
            </a:r>
          </a:p>
          <a:p>
            <a:endParaRPr lang="en-CA" sz="1600" dirty="0" smtClean="0"/>
          </a:p>
          <a:p>
            <a:r>
              <a:rPr lang="en-CA" sz="1600" dirty="0" smtClean="0"/>
              <a:t>Captain – Site Captain</a:t>
            </a:r>
          </a:p>
          <a:p>
            <a:endParaRPr lang="en-CA" sz="1600" dirty="0" smtClean="0"/>
          </a:p>
          <a:p>
            <a:r>
              <a:rPr lang="en-CA" sz="1600" dirty="0" smtClean="0"/>
              <a:t>#2 – General Manager – Operations</a:t>
            </a:r>
          </a:p>
          <a:p>
            <a:endParaRPr lang="en-CA" sz="1600" dirty="0" smtClean="0"/>
          </a:p>
          <a:p>
            <a:r>
              <a:rPr lang="en-CA" sz="1600" dirty="0" smtClean="0"/>
              <a:t>#3 – Area Manger</a:t>
            </a:r>
          </a:p>
          <a:p>
            <a:endParaRPr lang="en-CA" sz="1600" dirty="0" smtClean="0"/>
          </a:p>
          <a:p>
            <a:r>
              <a:rPr lang="en-CA" sz="1600" dirty="0" smtClean="0"/>
              <a:t>#4 – Miner / Spare Supervisor</a:t>
            </a:r>
          </a:p>
          <a:p>
            <a:endParaRPr lang="en-CA" sz="1600" dirty="0" smtClean="0"/>
          </a:p>
          <a:p>
            <a:r>
              <a:rPr lang="en-CA" sz="1600" dirty="0" smtClean="0"/>
              <a:t>#5 – Miner / Spare Supervisor</a:t>
            </a:r>
          </a:p>
          <a:p>
            <a:endParaRPr lang="en-CA" sz="1600" dirty="0" smtClean="0"/>
          </a:p>
          <a:p>
            <a:r>
              <a:rPr lang="en-CA" sz="1600" dirty="0" smtClean="0"/>
              <a:t>#6 - Mechanic / Welder</a:t>
            </a:r>
          </a:p>
          <a:p>
            <a:endParaRPr lang="en-CA" sz="1600" dirty="0" smtClean="0"/>
          </a:p>
          <a:p>
            <a:r>
              <a:rPr lang="en-CA" sz="1600" dirty="0" smtClean="0"/>
              <a:t>#7 – Bolter Operator</a:t>
            </a:r>
            <a:endParaRPr lang="en-CA"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Mine Rescue Competition</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717935" cy="2062103"/>
          </a:xfrm>
          <a:prstGeom prst="rect">
            <a:avLst/>
          </a:prstGeom>
          <a:noFill/>
        </p:spPr>
        <p:txBody>
          <a:bodyPr wrap="square" rtlCol="0">
            <a:spAutoFit/>
          </a:bodyPr>
          <a:lstStyle/>
          <a:p>
            <a:r>
              <a:rPr lang="en-CA" sz="1600" dirty="0" smtClean="0"/>
              <a:t>The Dumas team trained hard for two (2) weeks in preparation for the competition.  As expected, there were some growing pains, but overall, the experience proved very rewarding.  It brought people who don’t normally work together closer and we were able to learn about each other as individuals.  Through the training and competition, we were able to identify a gap in our succession planning.  Leaders can come from places that you may not expect.</a:t>
            </a:r>
          </a:p>
          <a:p>
            <a:endParaRPr lang="en-CA" sz="1600" dirty="0" smtClean="0"/>
          </a:p>
          <a:p>
            <a:endParaRPr lang="en-CA" sz="1600" dirty="0" smtClean="0"/>
          </a:p>
          <a:p>
            <a:endParaRPr lang="en-CA" sz="1600" dirty="0"/>
          </a:p>
        </p:txBody>
      </p:sp>
      <p:pic>
        <p:nvPicPr>
          <p:cNvPr id="8" name="Picture 7" descr="dinner_photo.JPG"/>
          <p:cNvPicPr>
            <a:picLocks noChangeAspect="1"/>
          </p:cNvPicPr>
          <p:nvPr/>
        </p:nvPicPr>
        <p:blipFill>
          <a:blip r:embed="rId2" cstate="print"/>
          <a:stretch>
            <a:fillRect/>
          </a:stretch>
        </p:blipFill>
        <p:spPr>
          <a:xfrm>
            <a:off x="1576410" y="3236975"/>
            <a:ext cx="4262955" cy="305055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Summary</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10" name="TextBox 9"/>
          <p:cNvSpPr txBox="1"/>
          <p:nvPr/>
        </p:nvSpPr>
        <p:spPr>
          <a:xfrm>
            <a:off x="232235" y="1931205"/>
            <a:ext cx="8717935" cy="3170099"/>
          </a:xfrm>
          <a:prstGeom prst="rect">
            <a:avLst/>
          </a:prstGeom>
          <a:noFill/>
        </p:spPr>
        <p:txBody>
          <a:bodyPr wrap="square" rtlCol="0">
            <a:spAutoFit/>
          </a:bodyPr>
          <a:lstStyle/>
          <a:p>
            <a:r>
              <a:rPr lang="en-CA" sz="1600" dirty="0" smtClean="0"/>
              <a:t>When emergency response is required, the colour of your coveralls or the name patch sewn onto it should not matter. </a:t>
            </a:r>
          </a:p>
          <a:p>
            <a:endParaRPr lang="en-CA" sz="1600" dirty="0" smtClean="0"/>
          </a:p>
          <a:p>
            <a:r>
              <a:rPr lang="en-CA" sz="1600" dirty="0" smtClean="0"/>
              <a:t>Contractors should strive to remain engaged in Mine Rescue.   They should approach it from the standpoint of an owner.  Having trained Mine Rescue personnel available will minimize loss to both the contractor and the client.</a:t>
            </a:r>
          </a:p>
          <a:p>
            <a:endParaRPr lang="en-CA" sz="1600" dirty="0" smtClean="0"/>
          </a:p>
          <a:p>
            <a:pPr algn="ctr"/>
            <a:r>
              <a:rPr lang="en-CA" sz="2400" b="1" dirty="0" smtClean="0"/>
              <a:t>QUESTIONS ??</a:t>
            </a:r>
          </a:p>
          <a:p>
            <a:endParaRPr lang="en-CA" sz="1600" dirty="0" smtClean="0"/>
          </a:p>
          <a:p>
            <a:endParaRPr lang="en-CA" sz="1600" dirty="0" smtClean="0"/>
          </a:p>
          <a:p>
            <a:endParaRPr lang="en-CA" sz="1600" dirty="0" smtClean="0"/>
          </a:p>
          <a:p>
            <a:endParaRPr lang="en-CA" sz="1600" dirty="0"/>
          </a:p>
        </p:txBody>
      </p:sp>
      <p:pic>
        <p:nvPicPr>
          <p:cNvPr id="11" name="Picture 10" descr="IMG_6539.JPG"/>
          <p:cNvPicPr>
            <a:picLocks noChangeAspect="1"/>
          </p:cNvPicPr>
          <p:nvPr/>
        </p:nvPicPr>
        <p:blipFill>
          <a:blip r:embed="rId2" cstate="print"/>
          <a:stretch>
            <a:fillRect/>
          </a:stretch>
        </p:blipFill>
        <p:spPr>
          <a:xfrm>
            <a:off x="501070" y="4350720"/>
            <a:ext cx="3494855" cy="232961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395288"/>
            <a:ext cx="8183563" cy="4494212"/>
          </a:xfrm>
          <a:prstGeom prst="rect">
            <a:avLst/>
          </a:prstGeom>
          <a:noFill/>
          <a:ln w="9525">
            <a:noFill/>
            <a:miter lim="800000"/>
            <a:headEnd/>
            <a:tailEnd/>
          </a:ln>
        </p:spPr>
        <p:txBody>
          <a:bodyPr>
            <a:spAutoFit/>
          </a:bodyPr>
          <a:lstStyle/>
          <a:p>
            <a:r>
              <a:rPr lang="en-US">
                <a:solidFill>
                  <a:schemeClr val="bg1"/>
                </a:solidFill>
              </a:rPr>
              <a:t> WHEN IN DOUBT….</a:t>
            </a:r>
            <a:r>
              <a:rPr lang="en-US" sz="2400" b="1">
                <a:solidFill>
                  <a:schemeClr val="bg1"/>
                </a:solidFill>
              </a:rPr>
              <a:t>STOP</a:t>
            </a:r>
            <a:r>
              <a:rPr lang="en-US">
                <a:solidFill>
                  <a:schemeClr val="bg1"/>
                </a:solidFill>
              </a:rPr>
              <a:t> ….AND LOOK AROUND</a:t>
            </a:r>
          </a:p>
          <a:p>
            <a:endParaRPr lang="en-US">
              <a:solidFill>
                <a:schemeClr val="bg1"/>
              </a:solidFill>
            </a:endParaRPr>
          </a:p>
          <a:p>
            <a:pPr>
              <a:buFont typeface="Arial" pitchFamily="34" charset="0"/>
              <a:buChar char="•"/>
            </a:pPr>
            <a:r>
              <a:rPr lang="en-US">
                <a:solidFill>
                  <a:schemeClr val="bg1"/>
                </a:solidFill>
              </a:rPr>
              <a:t>    IDENTIFY THE HAZARDS</a:t>
            </a:r>
          </a:p>
          <a:p>
            <a:endParaRPr lang="en-US">
              <a:solidFill>
                <a:schemeClr val="bg1"/>
              </a:solidFill>
            </a:endParaRPr>
          </a:p>
          <a:p>
            <a:pPr>
              <a:buFont typeface="Arial" pitchFamily="34" charset="0"/>
              <a:buChar char="•"/>
            </a:pPr>
            <a:r>
              <a:rPr lang="en-US">
                <a:solidFill>
                  <a:schemeClr val="bg1"/>
                </a:solidFill>
              </a:rPr>
              <a:t>    ASSESS THE RISKS</a:t>
            </a:r>
          </a:p>
          <a:p>
            <a:endParaRPr lang="en-US">
              <a:solidFill>
                <a:schemeClr val="bg1"/>
              </a:solidFill>
            </a:endParaRPr>
          </a:p>
          <a:p>
            <a:pPr>
              <a:buFont typeface="Arial" pitchFamily="34" charset="0"/>
              <a:buChar char="•"/>
            </a:pPr>
            <a:r>
              <a:rPr lang="en-US">
                <a:solidFill>
                  <a:schemeClr val="bg1"/>
                </a:solidFill>
              </a:rPr>
              <a:t>    CONTROL THE RISKS</a:t>
            </a:r>
          </a:p>
          <a:p>
            <a:endParaRPr lang="en-US">
              <a:solidFill>
                <a:schemeClr val="bg1"/>
              </a:solidFill>
            </a:endParaRPr>
          </a:p>
          <a:p>
            <a:pPr>
              <a:buFont typeface="Arial" pitchFamily="34" charset="0"/>
              <a:buChar char="•"/>
            </a:pPr>
            <a:r>
              <a:rPr lang="en-US">
                <a:solidFill>
                  <a:schemeClr val="bg1"/>
                </a:solidFill>
              </a:rPr>
              <a:t>    RESUME WORK ONLY WHEN RISK IS LOW</a:t>
            </a:r>
          </a:p>
          <a:p>
            <a:endParaRPr lang="en-US">
              <a:solidFill>
                <a:schemeClr val="bg1"/>
              </a:solidFill>
            </a:endParaRPr>
          </a:p>
          <a:p>
            <a:pPr>
              <a:buFont typeface="Arial" pitchFamily="34" charset="0"/>
              <a:buChar char="•"/>
            </a:pPr>
            <a:r>
              <a:rPr lang="en-US" b="1">
                <a:solidFill>
                  <a:schemeClr val="bg1"/>
                </a:solidFill>
              </a:rPr>
              <a:t>    TAKE CARE OF EACH OTHER </a:t>
            </a:r>
            <a:r>
              <a:rPr lang="en-US">
                <a:solidFill>
                  <a:schemeClr val="bg1"/>
                </a:solidFill>
              </a:rPr>
              <a:t>DOWN THERE                         </a:t>
            </a:r>
          </a:p>
          <a:p>
            <a:r>
              <a:rPr lang="en-CA">
                <a:solidFill>
                  <a:schemeClr val="bg1"/>
                </a:solidFill>
              </a:rPr>
              <a:t>     &amp; REMEMBER THAT AT DUMAS THE GOAL IS</a:t>
            </a:r>
          </a:p>
          <a:p>
            <a:r>
              <a:rPr lang="en-CA" sz="3200" b="1">
                <a:solidFill>
                  <a:schemeClr val="bg1"/>
                </a:solidFill>
              </a:rPr>
              <a:t>             </a:t>
            </a:r>
          </a:p>
          <a:p>
            <a:r>
              <a:rPr lang="en-CA" sz="3200" b="1">
                <a:solidFill>
                  <a:schemeClr val="bg1"/>
                </a:solidFill>
              </a:rPr>
              <a:t>          ZERO HARM</a:t>
            </a:r>
          </a:p>
        </p:txBody>
      </p:sp>
      <p:sp>
        <p:nvSpPr>
          <p:cNvPr id="3" name="TextBox 1"/>
          <p:cNvSpPr txBox="1">
            <a:spLocks noChangeArrowheads="1"/>
          </p:cNvSpPr>
          <p:nvPr/>
        </p:nvSpPr>
        <p:spPr bwMode="auto">
          <a:xfrm>
            <a:off x="309045" y="5426060"/>
            <a:ext cx="3916362" cy="923330"/>
          </a:xfrm>
          <a:prstGeom prst="rect">
            <a:avLst/>
          </a:prstGeom>
          <a:noFill/>
          <a:ln w="9525">
            <a:noFill/>
            <a:miter lim="800000"/>
            <a:headEnd/>
            <a:tailEnd/>
          </a:ln>
        </p:spPr>
        <p:txBody>
          <a:bodyPr>
            <a:spAutoFit/>
          </a:bodyPr>
          <a:lstStyle/>
          <a:p>
            <a:r>
              <a:rPr lang="en-CA" dirty="0" smtClean="0"/>
              <a:t>IMRB Conference 2013</a:t>
            </a:r>
          </a:p>
          <a:p>
            <a:r>
              <a:rPr lang="en-CA" dirty="0" smtClean="0"/>
              <a:t>October 5-10, 2013</a:t>
            </a:r>
          </a:p>
          <a:p>
            <a:r>
              <a:rPr lang="en-CA" dirty="0" smtClean="0"/>
              <a:t>Bringing Mine Rescue to Contracting</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4000"/>
                            </p:stCondLst>
                            <p:childTnLst>
                              <p:par>
                                <p:cTn id="15" presetID="2" presetClass="entr" presetSubtype="4" fill="hold" grpId="0" nodeType="after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2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6000"/>
                            </p:stCondLst>
                            <p:childTnLst>
                              <p:par>
                                <p:cTn id="20" presetID="2" presetClass="entr" presetSubtype="4" fill="hold" grpId="0" nodeType="after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 calcmode="lin" valueType="num">
                                      <p:cBhvr additive="base">
                                        <p:cTn id="22"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8000"/>
                            </p:stCondLst>
                            <p:childTnLst>
                              <p:par>
                                <p:cTn id="25" presetID="2" presetClass="entr" presetSubtype="4" fill="hold" grpId="0" nodeType="after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 calcmode="lin" valueType="num">
                                      <p:cBhvr additive="base">
                                        <p:cTn id="27" dur="20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0000"/>
                            </p:stCondLst>
                            <p:childTnLst>
                              <p:par>
                                <p:cTn id="30" presetID="2" presetClass="entr" presetSubtype="4" fill="hold" grpId="0" nodeType="after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 calcmode="lin" valueType="num">
                                      <p:cBhvr additive="base">
                                        <p:cTn id="32" dur="20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2">
                                            <p:txEl>
                                              <p:pRg st="10" end="10"/>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
                                            <p:txEl>
                                              <p:pRg st="11" end="11"/>
                                            </p:txEl>
                                          </p:spTgt>
                                        </p:tgtEl>
                                        <p:attrNameLst>
                                          <p:attrName>style.visibility</p:attrName>
                                        </p:attrNameLst>
                                      </p:cBhvr>
                                      <p:to>
                                        <p:strVal val="visible"/>
                                      </p:to>
                                    </p:set>
                                    <p:anim calcmode="lin" valueType="num">
                                      <p:cBhvr additive="base">
                                        <p:cTn id="36" dur="20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37" dur="2000" fill="hold"/>
                                        <p:tgtEl>
                                          <p:spTgt spid="2">
                                            <p:txEl>
                                              <p:pRg st="11" end="11"/>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
                                            <p:txEl>
                                              <p:pRg st="12" end="12"/>
                                            </p:txEl>
                                          </p:spTgt>
                                        </p:tgtEl>
                                        <p:attrNameLst>
                                          <p:attrName>style.visibility</p:attrName>
                                        </p:attrNameLst>
                                      </p:cBhvr>
                                      <p:to>
                                        <p:strVal val="visible"/>
                                      </p:to>
                                    </p:set>
                                    <p:anim calcmode="lin" valueType="num">
                                      <p:cBhvr additive="base">
                                        <p:cTn id="40" dur="20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41" dur="2000" fill="hold"/>
                                        <p:tgtEl>
                                          <p:spTgt spid="2">
                                            <p:txEl>
                                              <p:pRg st="12" end="12"/>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xEl>
                                              <p:pRg st="13" end="13"/>
                                            </p:txEl>
                                          </p:spTgt>
                                        </p:tgtEl>
                                        <p:attrNameLst>
                                          <p:attrName>style.visibility</p:attrName>
                                        </p:attrNameLst>
                                      </p:cBhvr>
                                      <p:to>
                                        <p:strVal val="visible"/>
                                      </p:to>
                                    </p:set>
                                    <p:anim calcmode="lin" valueType="num">
                                      <p:cBhvr additive="base">
                                        <p:cTn id="44" dur="20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2">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4032525" cy="461665"/>
          </a:xfrm>
          <a:prstGeom prst="rect">
            <a:avLst/>
          </a:prstGeom>
          <a:noFill/>
        </p:spPr>
        <p:txBody>
          <a:bodyPr wrap="square" rtlCol="0">
            <a:spAutoFit/>
          </a:bodyPr>
          <a:lstStyle/>
          <a:p>
            <a:r>
              <a:rPr lang="en-CA" sz="2400" dirty="0" smtClean="0">
                <a:solidFill>
                  <a:schemeClr val="bg1"/>
                </a:solidFill>
              </a:rPr>
              <a:t>Abstract</a:t>
            </a:r>
            <a:endParaRPr lang="en-CA" sz="2400" dirty="0">
              <a:solidFill>
                <a:schemeClr val="bg1"/>
              </a:solidFill>
            </a:endParaRPr>
          </a:p>
        </p:txBody>
      </p:sp>
      <p:sp>
        <p:nvSpPr>
          <p:cNvPr id="4" name="TextBox 3"/>
          <p:cNvSpPr txBox="1"/>
          <p:nvPr/>
        </p:nvSpPr>
        <p:spPr>
          <a:xfrm>
            <a:off x="232235" y="1815990"/>
            <a:ext cx="8564315" cy="2800767"/>
          </a:xfrm>
          <a:prstGeom prst="rect">
            <a:avLst/>
          </a:prstGeom>
          <a:noFill/>
        </p:spPr>
        <p:txBody>
          <a:bodyPr wrap="square" rtlCol="0">
            <a:spAutoFit/>
          </a:bodyPr>
          <a:lstStyle/>
          <a:p>
            <a:r>
              <a:rPr lang="en-CA" sz="1600" dirty="0" smtClean="0"/>
              <a:t>Mine Contracting and Mine Rescue have both played massive rolls in mine development, operation and sustainment over the past 60+ years.  </a:t>
            </a:r>
          </a:p>
          <a:p>
            <a:endParaRPr lang="en-CA" sz="1600" dirty="0" smtClean="0"/>
          </a:p>
          <a:p>
            <a:r>
              <a:rPr lang="en-CA" sz="1600" dirty="0" smtClean="0"/>
              <a:t>In recent years, the two services have started to grow their relationship.</a:t>
            </a:r>
          </a:p>
          <a:p>
            <a:endParaRPr lang="en-CA" sz="1600" dirty="0" smtClean="0"/>
          </a:p>
          <a:p>
            <a:r>
              <a:rPr lang="en-CA" sz="1600" dirty="0" smtClean="0"/>
              <a:t>Contractors are now more likely to become engaged in Mine Rescue on a job site.  This may be in the form of an owner/operator, a guide situation or as a compliment to an existing client emergency response program.</a:t>
            </a:r>
          </a:p>
          <a:p>
            <a:endParaRPr lang="en-CA" sz="1600" dirty="0" smtClean="0"/>
          </a:p>
          <a:p>
            <a:r>
              <a:rPr lang="en-CA" sz="1600" dirty="0" smtClean="0"/>
              <a:t>Today I will present Dumas’ journey from five (5) active Mine Rescue member to competing at the Timmins District Mine Rescue Competition to where we are today.</a:t>
            </a:r>
            <a:endParaRPr lang="en-CA" sz="1600" dirty="0"/>
          </a:p>
        </p:txBody>
      </p:sp>
      <p:pic>
        <p:nvPicPr>
          <p:cNvPr id="5" name="Picture 4" descr="IMG_6614-2.jpg"/>
          <p:cNvPicPr>
            <a:picLocks noChangeAspect="1"/>
          </p:cNvPicPr>
          <p:nvPr/>
        </p:nvPicPr>
        <p:blipFill>
          <a:blip r:embed="rId2" cstate="print"/>
          <a:stretch>
            <a:fillRect/>
          </a:stretch>
        </p:blipFill>
        <p:spPr>
          <a:xfrm>
            <a:off x="2037270" y="4657959"/>
            <a:ext cx="3054919" cy="203964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385855" y="1739180"/>
            <a:ext cx="4241800" cy="5259179"/>
          </a:xfrm>
        </p:spPr>
        <p:txBody>
          <a:bodyPr/>
          <a:lstStyle/>
          <a:p>
            <a:r>
              <a:rPr lang="en-CA" sz="1100" b="1" dirty="0" smtClean="0"/>
              <a:t>Headquartered in </a:t>
            </a:r>
            <a:r>
              <a:rPr lang="en-CA" sz="1100" b="1" dirty="0"/>
              <a:t>Toronto, Canada, with </a:t>
            </a:r>
            <a:r>
              <a:rPr lang="en-CA" sz="1100" b="1" dirty="0" smtClean="0"/>
              <a:t>offices across </a:t>
            </a:r>
            <a:r>
              <a:rPr lang="en-CA" sz="1100" b="1" dirty="0"/>
              <a:t>Canada, Peru, Mexico</a:t>
            </a:r>
            <a:r>
              <a:rPr lang="en-CA" sz="1100" b="1" dirty="0" smtClean="0"/>
              <a:t>, Guatemala and Chile</a:t>
            </a:r>
            <a:endParaRPr lang="en-CA" sz="1100" b="1" dirty="0"/>
          </a:p>
          <a:p>
            <a:pPr marL="172800" lvl="1" indent="-172800">
              <a:buFont typeface="Arial" pitchFamily="34" charset="0"/>
              <a:buChar char="•"/>
            </a:pPr>
            <a:r>
              <a:rPr lang="en-CA" sz="1100" dirty="0"/>
              <a:t>20 years of experience</a:t>
            </a:r>
          </a:p>
          <a:p>
            <a:pPr marL="172800" lvl="1" indent="-172800">
              <a:buFont typeface="Arial" pitchFamily="34" charset="0"/>
              <a:buChar char="•"/>
            </a:pPr>
            <a:r>
              <a:rPr lang="en-CA" sz="1100" dirty="0"/>
              <a:t>Over 20 active </a:t>
            </a:r>
            <a:r>
              <a:rPr lang="en-CA" sz="1100" dirty="0" smtClean="0"/>
              <a:t>client sites</a:t>
            </a:r>
            <a:endParaRPr lang="en-CA" sz="1100" dirty="0"/>
          </a:p>
          <a:p>
            <a:pPr marL="172800" lvl="1" indent="-172800">
              <a:buFont typeface="Arial" pitchFamily="34" charset="0"/>
              <a:buChar char="•"/>
            </a:pPr>
            <a:r>
              <a:rPr lang="en-CA" sz="1100" dirty="0"/>
              <a:t>Over 1,000 employees</a:t>
            </a:r>
          </a:p>
          <a:p>
            <a:pPr marL="172800" lvl="1" indent="-172800">
              <a:buFont typeface="Arial" pitchFamily="34" charset="0"/>
              <a:buChar char="•"/>
            </a:pPr>
            <a:r>
              <a:rPr lang="en-CA" sz="1100" dirty="0"/>
              <a:t>Over </a:t>
            </a:r>
            <a:r>
              <a:rPr lang="en-CA" sz="1100" dirty="0" smtClean="0"/>
              <a:t>500 projects </a:t>
            </a:r>
            <a:r>
              <a:rPr lang="en-CA" sz="1100" dirty="0"/>
              <a:t>successfully </a:t>
            </a:r>
            <a:r>
              <a:rPr lang="en-CA" sz="1100" dirty="0" smtClean="0"/>
              <a:t>completed</a:t>
            </a:r>
          </a:p>
          <a:p>
            <a:pPr marL="172800" lvl="1" indent="-172800">
              <a:buNone/>
            </a:pPr>
            <a:endParaRPr lang="en-CA" sz="1100" dirty="0" smtClean="0"/>
          </a:p>
          <a:p>
            <a:r>
              <a:rPr lang="en-CA" sz="1100" b="1" dirty="0" smtClean="0"/>
              <a:t>Offering a full </a:t>
            </a:r>
            <a:r>
              <a:rPr lang="en-CA" sz="1100" b="1" dirty="0"/>
              <a:t>spectrum </a:t>
            </a:r>
            <a:r>
              <a:rPr lang="en-CA" sz="1100" b="1" dirty="0" smtClean="0"/>
              <a:t>of underground </a:t>
            </a:r>
            <a:r>
              <a:rPr lang="en-CA" sz="1100" b="1" dirty="0"/>
              <a:t>services</a:t>
            </a:r>
          </a:p>
          <a:p>
            <a:pPr marL="172800" lvl="1" indent="-172800">
              <a:buFont typeface="Arial" pitchFamily="34" charset="0"/>
              <a:buChar char="•"/>
            </a:pPr>
            <a:r>
              <a:rPr lang="en-CA" sz="1100" dirty="0"/>
              <a:t>Concept to completion services</a:t>
            </a:r>
          </a:p>
          <a:p>
            <a:pPr marL="172800" lvl="1" indent="-172800">
              <a:buFont typeface="Arial" pitchFamily="34" charset="0"/>
              <a:buChar char="•"/>
            </a:pPr>
            <a:r>
              <a:rPr lang="en-CA" sz="1100" dirty="0"/>
              <a:t>Track record of successful large-scale </a:t>
            </a:r>
            <a:r>
              <a:rPr lang="en-CA" sz="1100" dirty="0" smtClean="0"/>
              <a:t>underground development</a:t>
            </a:r>
            <a:r>
              <a:rPr lang="en-CA" sz="1100" dirty="0"/>
              <a:t>, </a:t>
            </a:r>
            <a:r>
              <a:rPr lang="en-CA" sz="1100" dirty="0" smtClean="0"/>
              <a:t>mining, </a:t>
            </a:r>
            <a:r>
              <a:rPr lang="en-CA" sz="1100" dirty="0"/>
              <a:t>and shaft </a:t>
            </a:r>
            <a:r>
              <a:rPr lang="en-CA" sz="1100" dirty="0" smtClean="0"/>
              <a:t>construction </a:t>
            </a:r>
            <a:r>
              <a:rPr lang="en-CA" sz="1100" dirty="0"/>
              <a:t>projects</a:t>
            </a:r>
          </a:p>
          <a:p>
            <a:pPr marL="172800" lvl="1" indent="-172800">
              <a:buFont typeface="Arial" pitchFamily="34" charset="0"/>
              <a:buChar char="•"/>
            </a:pPr>
            <a:r>
              <a:rPr lang="en-CA" sz="1100" dirty="0" smtClean="0"/>
              <a:t>Solutions focused specialist </a:t>
            </a:r>
            <a:r>
              <a:rPr lang="en-CA" sz="1100" dirty="0"/>
              <a:t>in </a:t>
            </a:r>
            <a:r>
              <a:rPr lang="en-CA" sz="1100" dirty="0" smtClean="0"/>
              <a:t>shaft sinking and         technically </a:t>
            </a:r>
            <a:r>
              <a:rPr lang="en-CA" sz="1100" dirty="0"/>
              <a:t>challenging mining </a:t>
            </a:r>
            <a:r>
              <a:rPr lang="en-CA" sz="1100" dirty="0" smtClean="0"/>
              <a:t>operations</a:t>
            </a:r>
          </a:p>
          <a:p>
            <a:pPr marL="172800" lvl="1" indent="-172800">
              <a:buNone/>
            </a:pPr>
            <a:endParaRPr lang="en-CA" sz="1100" dirty="0"/>
          </a:p>
          <a:p>
            <a:r>
              <a:rPr lang="en-CA" sz="1100" b="1" dirty="0"/>
              <a:t>High quality equipment fleet</a:t>
            </a:r>
          </a:p>
          <a:p>
            <a:pPr marL="172800" lvl="1" indent="-172800">
              <a:buFont typeface="Arial" pitchFamily="34" charset="0"/>
              <a:buChar char="•"/>
            </a:pPr>
            <a:r>
              <a:rPr lang="en-CA" sz="1100" dirty="0"/>
              <a:t>Modern and meticulously </a:t>
            </a:r>
            <a:r>
              <a:rPr lang="en-CA" sz="1100" dirty="0" smtClean="0"/>
              <a:t>maintained</a:t>
            </a:r>
          </a:p>
          <a:p>
            <a:pPr marL="172800" lvl="1" indent="-172800">
              <a:buNone/>
            </a:pPr>
            <a:endParaRPr lang="en-CA" sz="1100" dirty="0"/>
          </a:p>
          <a:p>
            <a:r>
              <a:rPr lang="en-CA" sz="1100" b="1" dirty="0"/>
              <a:t>Growing, profitable company with a strong balance sheet </a:t>
            </a:r>
            <a:r>
              <a:rPr lang="en-CA" sz="1100" b="1" dirty="0" smtClean="0"/>
              <a:t>and </a:t>
            </a:r>
            <a:r>
              <a:rPr lang="en-CA" sz="1100" b="1" dirty="0"/>
              <a:t>a supportive growth-oriented shareholder group</a:t>
            </a:r>
          </a:p>
          <a:p>
            <a:pPr marL="172800" lvl="1" indent="-172800">
              <a:buFont typeface="Arial" pitchFamily="34" charset="0"/>
              <a:buChar char="•"/>
            </a:pPr>
            <a:r>
              <a:rPr lang="en-CA" sz="1100" dirty="0"/>
              <a:t>Strong client retention </a:t>
            </a:r>
            <a:r>
              <a:rPr lang="en-CA" sz="1100" dirty="0" smtClean="0"/>
              <a:t>rate</a:t>
            </a:r>
          </a:p>
          <a:p>
            <a:pPr marL="172800" lvl="1" indent="-172800">
              <a:buFont typeface="Arial" pitchFamily="34" charset="0"/>
              <a:buChar char="•"/>
            </a:pPr>
            <a:r>
              <a:rPr lang="en-CA" sz="1100" dirty="0" smtClean="0"/>
              <a:t>Growing </a:t>
            </a:r>
            <a:r>
              <a:rPr lang="en-CA" sz="1100" dirty="0"/>
              <a:t>order </a:t>
            </a:r>
            <a:r>
              <a:rPr lang="en-CA" sz="1100" dirty="0" smtClean="0"/>
              <a:t>book</a:t>
            </a:r>
          </a:p>
          <a:p>
            <a:pPr marL="172800" lvl="1" indent="-172800">
              <a:buNone/>
            </a:pPr>
            <a:endParaRPr lang="en-CA" sz="1100" dirty="0"/>
          </a:p>
          <a:p>
            <a:pPr marL="0" lvl="1" indent="0">
              <a:buNone/>
            </a:pPr>
            <a:r>
              <a:rPr lang="en-CA" sz="1100" b="1" dirty="0" smtClean="0">
                <a:solidFill>
                  <a:prstClr val="black"/>
                </a:solidFill>
              </a:rPr>
              <a:t>We work with our clients</a:t>
            </a:r>
          </a:p>
          <a:p>
            <a:pPr marL="172800" lvl="1" indent="-172800">
              <a:buFont typeface="Arial" pitchFamily="34" charset="0"/>
              <a:buChar char="•"/>
            </a:pPr>
            <a:r>
              <a:rPr lang="en-CA" sz="1100" dirty="0" smtClean="0">
                <a:solidFill>
                  <a:prstClr val="black"/>
                </a:solidFill>
              </a:rPr>
              <a:t>Continuously provide innovative and superior services</a:t>
            </a:r>
          </a:p>
          <a:p>
            <a:pPr marL="172800" lvl="1" indent="-172800">
              <a:buFont typeface="Arial" pitchFamily="34" charset="0"/>
              <a:buChar char="•"/>
            </a:pPr>
            <a:r>
              <a:rPr lang="en-CA" sz="1100" dirty="0" smtClean="0">
                <a:solidFill>
                  <a:prstClr val="black"/>
                </a:solidFill>
              </a:rPr>
              <a:t>Leverage our expertise to help achieve client goals</a:t>
            </a:r>
          </a:p>
          <a:p>
            <a:pPr marL="172800" lvl="1" indent="-172800">
              <a:buFont typeface="Arial" pitchFamily="34" charset="0"/>
              <a:buChar char="•"/>
            </a:pPr>
            <a:r>
              <a:rPr lang="en-CA" sz="1100" dirty="0" smtClean="0">
                <a:solidFill>
                  <a:prstClr val="black"/>
                </a:solidFill>
              </a:rPr>
              <a:t>Work in partnership to develop schedules and budgets</a:t>
            </a:r>
          </a:p>
          <a:p>
            <a:pPr marL="0" lvl="1" indent="0">
              <a:buNone/>
            </a:pPr>
            <a:endParaRPr lang="en-CA" sz="1100" dirty="0"/>
          </a:p>
          <a:p>
            <a:pPr lvl="1">
              <a:buFont typeface="Arial" pitchFamily="34" charset="0"/>
              <a:buChar char="•"/>
            </a:pPr>
            <a:endParaRPr lang="en-CA" sz="1100" dirty="0"/>
          </a:p>
          <a:p>
            <a:endParaRPr lang="en-CA" sz="2000" dirty="0">
              <a:solidFill>
                <a:srgbClr val="0098DB"/>
              </a:solidFill>
            </a:endParaRPr>
          </a:p>
        </p:txBody>
      </p:sp>
      <p:sp>
        <p:nvSpPr>
          <p:cNvPr id="11" name="Rectangle 10"/>
          <p:cNvSpPr/>
          <p:nvPr/>
        </p:nvSpPr>
        <p:spPr>
          <a:xfrm>
            <a:off x="6048948" y="5986452"/>
            <a:ext cx="2845841" cy="215444"/>
          </a:xfrm>
          <a:prstGeom prst="rect">
            <a:avLst/>
          </a:prstGeom>
        </p:spPr>
        <p:txBody>
          <a:bodyPr wrap="square">
            <a:spAutoFit/>
          </a:bodyPr>
          <a:lstStyle/>
          <a:p>
            <a:pPr algn="r"/>
            <a:r>
              <a:rPr lang="en-CA" sz="800" dirty="0" smtClean="0">
                <a:solidFill>
                  <a:prstClr val="black">
                    <a:lumMod val="50000"/>
                    <a:lumOff val="50000"/>
                  </a:prstClr>
                </a:solidFill>
              </a:rPr>
              <a:t>Agnico Eagle – Goldex, Quebec, Canada (2007)</a:t>
            </a:r>
            <a:endParaRPr lang="en-CA" sz="800" dirty="0">
              <a:solidFill>
                <a:prstClr val="black">
                  <a:lumMod val="50000"/>
                  <a:lumOff val="50000"/>
                </a:prstClr>
              </a:solidFill>
            </a:endParaRPr>
          </a:p>
        </p:txBody>
      </p:sp>
      <p:sp>
        <p:nvSpPr>
          <p:cNvPr id="12" name="Rectangle 11"/>
          <p:cNvSpPr/>
          <p:nvPr/>
        </p:nvSpPr>
        <p:spPr>
          <a:xfrm>
            <a:off x="5497157" y="3288832"/>
            <a:ext cx="2845841" cy="215444"/>
          </a:xfrm>
          <a:prstGeom prst="rect">
            <a:avLst/>
          </a:prstGeom>
        </p:spPr>
        <p:txBody>
          <a:bodyPr wrap="square">
            <a:spAutoFit/>
          </a:bodyPr>
          <a:lstStyle/>
          <a:p>
            <a:pPr algn="r"/>
            <a:r>
              <a:rPr lang="en-CA" sz="800" dirty="0" smtClean="0">
                <a:solidFill>
                  <a:prstClr val="black">
                    <a:lumMod val="50000"/>
                    <a:lumOff val="50000"/>
                  </a:prstClr>
                </a:solidFill>
              </a:rPr>
              <a:t>[Owner] – [SITE], [Location] (YEAR)</a:t>
            </a:r>
            <a:endParaRPr lang="en-CA" sz="800" dirty="0">
              <a:solidFill>
                <a:prstClr val="black">
                  <a:lumMod val="50000"/>
                  <a:lumOff val="50000"/>
                </a:prstClr>
              </a:solidFill>
            </a:endParaRPr>
          </a:p>
        </p:txBody>
      </p:sp>
      <p:pic>
        <p:nvPicPr>
          <p:cNvPr id="2050" name="Picture 2" descr="T:\Departments\Summer Intern\Photos\Project Name\Goldcorp\Hoyle Deep - Jan 6, 2011\DumasHoyle_022.jpg"/>
          <p:cNvPicPr>
            <a:picLocks noChangeAspect="1" noChangeArrowheads="1"/>
          </p:cNvPicPr>
          <p:nvPr/>
        </p:nvPicPr>
        <p:blipFill rotWithShape="1">
          <a:blip r:embed="rId2" cstate="screen">
            <a:extLst>
              <a:ext uri="{28A0092B-C50C-407E-A947-70E740481C1C}">
                <a14:useLocalDpi xmlns="" xmlns:a14="http://schemas.microsoft.com/office/drawing/2010/main" val="0"/>
              </a:ext>
            </a:extLst>
          </a:blip>
          <a:srcRect l="14288" t="30387" r="20833" b="8916"/>
          <a:stretch/>
        </p:blipFill>
        <p:spPr bwMode="auto">
          <a:xfrm>
            <a:off x="5218844" y="1694385"/>
            <a:ext cx="3556394" cy="2217783"/>
          </a:xfrm>
          <a:prstGeom prst="rect">
            <a:avLst/>
          </a:prstGeom>
          <a:noFill/>
          <a:effectLst>
            <a:outerShdw blurRad="50800" dist="38100" dir="2700000" algn="t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
        <p:nvSpPr>
          <p:cNvPr id="13" name="Rectangle 12"/>
          <p:cNvSpPr/>
          <p:nvPr/>
        </p:nvSpPr>
        <p:spPr>
          <a:xfrm>
            <a:off x="6026059" y="3912168"/>
            <a:ext cx="2845841" cy="215444"/>
          </a:xfrm>
          <a:prstGeom prst="rect">
            <a:avLst/>
          </a:prstGeom>
        </p:spPr>
        <p:txBody>
          <a:bodyPr wrap="square">
            <a:spAutoFit/>
          </a:bodyPr>
          <a:lstStyle/>
          <a:p>
            <a:pPr algn="r"/>
            <a:r>
              <a:rPr lang="en-CA" sz="800" dirty="0" smtClean="0">
                <a:solidFill>
                  <a:prstClr val="black">
                    <a:lumMod val="50000"/>
                    <a:lumOff val="50000"/>
                  </a:prstClr>
                </a:solidFill>
              </a:rPr>
              <a:t>Goldcorp – Hoyle Deep. Ontario, Canada (2011)</a:t>
            </a:r>
            <a:endParaRPr lang="en-CA" sz="800" dirty="0">
              <a:solidFill>
                <a:prstClr val="black">
                  <a:lumMod val="50000"/>
                  <a:lumOff val="50000"/>
                </a:prstClr>
              </a:solidFill>
            </a:endParaRPr>
          </a:p>
        </p:txBody>
      </p:sp>
      <p:pic>
        <p:nvPicPr>
          <p:cNvPr id="10" name="Picture 3"/>
          <p:cNvPicPr>
            <a:picLocks noChangeAspect="1" noChangeArrowheads="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6708618" y="4110144"/>
            <a:ext cx="2073432" cy="1920928"/>
          </a:xfrm>
          <a:prstGeom prst="rect">
            <a:avLst/>
          </a:prstGeom>
          <a:noFill/>
          <a:effectLst>
            <a:outerShdw blurRad="50800" dist="38100" dir="2700000" algn="tl" rotWithShape="0">
              <a:prstClr val="black">
                <a:alpha val="40000"/>
              </a:prstClr>
            </a:outerShdw>
          </a:effectLst>
          <a:extLst>
            <a:ext uri="{909E8E84-426E-40DD-AFC4-6F175D3DCCD1}">
              <a14:hiddenFill xmlns="" xmlns:a14="http://schemas.microsoft.com/office/drawing/2010/main">
                <a:solidFill>
                  <a:schemeClr val="accent1"/>
                </a:solidFill>
              </a14:hiddenFill>
            </a:ext>
          </a:extLst>
        </p:spPr>
      </p:pic>
      <p:pic>
        <p:nvPicPr>
          <p:cNvPr id="3074" name="Picture 2" descr="T:\Departments\Marketing &amp; Communications\Business Development\PowerPoint for Michael P\Pics from Jeff\pilasterpour 116.JPG"/>
          <p:cNvPicPr>
            <a:picLocks noChangeAspect="1" noChangeArrowheads="1"/>
          </p:cNvPicPr>
          <p:nvPr/>
        </p:nvPicPr>
        <p:blipFill>
          <a:blip r:embed="rId4" cstate="screen">
            <a:extLst>
              <a:ext uri="{28A0092B-C50C-407E-A947-70E740481C1C}">
                <a14:useLocalDpi xmlns="" xmlns:a14="http://schemas.microsoft.com/office/drawing/2010/main" val="0"/>
              </a:ext>
            </a:extLst>
          </a:blip>
          <a:srcRect/>
          <a:stretch>
            <a:fillRect/>
          </a:stretch>
        </p:blipFill>
        <p:spPr bwMode="auto">
          <a:xfrm>
            <a:off x="4511477" y="3396554"/>
            <a:ext cx="1881656" cy="2508874"/>
          </a:xfrm>
          <a:prstGeom prst="rect">
            <a:avLst/>
          </a:prstGeom>
          <a:noFill/>
          <a:effectLst>
            <a:outerShdw blurRad="50800" dist="38100" dir="2700000" algn="t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
        <p:nvSpPr>
          <p:cNvPr id="14" name="Rectangle 13"/>
          <p:cNvSpPr/>
          <p:nvPr/>
        </p:nvSpPr>
        <p:spPr>
          <a:xfrm>
            <a:off x="3671578" y="5878730"/>
            <a:ext cx="2845841" cy="215444"/>
          </a:xfrm>
          <a:prstGeom prst="rect">
            <a:avLst/>
          </a:prstGeom>
        </p:spPr>
        <p:txBody>
          <a:bodyPr wrap="square">
            <a:spAutoFit/>
          </a:bodyPr>
          <a:lstStyle/>
          <a:p>
            <a:pPr algn="r"/>
            <a:r>
              <a:rPr lang="en-CA" sz="800" dirty="0" smtClean="0">
                <a:solidFill>
                  <a:prstClr val="black">
                    <a:lumMod val="50000"/>
                    <a:lumOff val="50000"/>
                  </a:prstClr>
                </a:solidFill>
              </a:rPr>
              <a:t>Tahoe – San Raphael, Guatemala (2013)</a:t>
            </a:r>
            <a:endParaRPr lang="en-CA" sz="800" dirty="0">
              <a:solidFill>
                <a:prstClr val="black">
                  <a:lumMod val="50000"/>
                  <a:lumOff val="50000"/>
                </a:prstClr>
              </a:solidFill>
            </a:endParaRPr>
          </a:p>
        </p:txBody>
      </p:sp>
      <p:sp>
        <p:nvSpPr>
          <p:cNvPr id="15" name="TextBox 14"/>
          <p:cNvSpPr txBox="1"/>
          <p:nvPr/>
        </p:nvSpPr>
        <p:spPr>
          <a:xfrm>
            <a:off x="347450" y="625435"/>
            <a:ext cx="4032525" cy="461665"/>
          </a:xfrm>
          <a:prstGeom prst="rect">
            <a:avLst/>
          </a:prstGeom>
          <a:noFill/>
        </p:spPr>
        <p:txBody>
          <a:bodyPr wrap="square" rtlCol="0">
            <a:spAutoFit/>
          </a:bodyPr>
          <a:lstStyle/>
          <a:p>
            <a:r>
              <a:rPr lang="en-CA" sz="2400" dirty="0" smtClean="0">
                <a:solidFill>
                  <a:schemeClr val="bg1"/>
                </a:solidFill>
              </a:rPr>
              <a:t>Introduction – About Dumas</a:t>
            </a:r>
            <a:endParaRPr lang="en-CA" sz="2400" dirty="0">
              <a:solidFill>
                <a:schemeClr val="bg1"/>
              </a:solidFill>
            </a:endParaRPr>
          </a:p>
        </p:txBody>
      </p:sp>
      <p:sp>
        <p:nvSpPr>
          <p:cNvPr id="4" name="Text Placeholder 2"/>
          <p:cNvSpPr txBox="1">
            <a:spLocks/>
          </p:cNvSpPr>
          <p:nvPr/>
        </p:nvSpPr>
        <p:spPr>
          <a:xfrm>
            <a:off x="347450" y="1124700"/>
            <a:ext cx="8477824" cy="853756"/>
          </a:xfrm>
          <a:prstGeom prst="rect">
            <a:avLst/>
          </a:prstGeom>
        </p:spPr>
        <p:txBody>
          <a:bodyPr/>
          <a:lstStyle>
            <a:lvl1pPr marL="0" indent="0" algn="l" defTabSz="457200" rtl="0" eaLnBrk="0" fontAlgn="base" hangingPunct="0">
              <a:spcBef>
                <a:spcPct val="20000"/>
              </a:spcBef>
              <a:spcAft>
                <a:spcPct val="0"/>
              </a:spcAft>
              <a:defRPr lang="en-US" sz="2200" kern="1200">
                <a:solidFill>
                  <a:schemeClr val="tx1"/>
                </a:solidFill>
                <a:latin typeface="Arial" pitchFamily="-111" charset="-52"/>
                <a:ea typeface="Arial" pitchFamily="-111" charset="-52"/>
                <a:cs typeface="Arial" pitchFamily="-111" charset="-52"/>
              </a:defRPr>
            </a:lvl1pPr>
            <a:lvl2pPr marL="342900" indent="-342900" algn="l" defTabSz="457200" rtl="0" eaLnBrk="0" fontAlgn="base" hangingPunct="0">
              <a:spcBef>
                <a:spcPct val="20000"/>
              </a:spcBef>
              <a:spcAft>
                <a:spcPct val="0"/>
              </a:spcAft>
              <a:buFont typeface="Arial" charset="0"/>
              <a:buChar char="–"/>
              <a:defRPr lang="en-US" sz="1900" kern="1200">
                <a:solidFill>
                  <a:schemeClr val="tx1"/>
                </a:solidFill>
                <a:latin typeface="Arial" pitchFamily="-111" charset="-52"/>
                <a:ea typeface="Arial" pitchFamily="-111" charset="-52"/>
                <a:cs typeface="Arial" pitchFamily="-111" charset="-52"/>
              </a:defRPr>
            </a:lvl2pPr>
            <a:lvl3pPr marL="342900" indent="-342900" algn="l" defTabSz="457200" rtl="0" eaLnBrk="0" fontAlgn="base" hangingPunct="0">
              <a:spcBef>
                <a:spcPct val="20000"/>
              </a:spcBef>
              <a:spcAft>
                <a:spcPct val="0"/>
              </a:spcAft>
              <a:buFont typeface="Arial" charset="0"/>
              <a:buChar char="•"/>
              <a:defRPr lang="en-US" sz="1600" kern="1200" dirty="0">
                <a:solidFill>
                  <a:schemeClr val="tx1"/>
                </a:solidFill>
                <a:latin typeface="Arial" pitchFamily="-111" charset="-52"/>
                <a:ea typeface="Arial" pitchFamily="-111" charset="-52"/>
                <a:cs typeface="Arial" pitchFamily="-111" charset="-52"/>
              </a:defRPr>
            </a:lvl3pPr>
            <a:lvl4pPr marL="342900" indent="-342900" algn="l" defTabSz="457200" rtl="0" eaLnBrk="0" fontAlgn="base" hangingPunct="0">
              <a:spcBef>
                <a:spcPct val="20000"/>
              </a:spcBef>
              <a:spcAft>
                <a:spcPct val="0"/>
              </a:spcAft>
              <a:buFont typeface="Arial" charset="0"/>
              <a:buChar char="–"/>
              <a:defRPr lang="en-US" sz="1900" kern="1200">
                <a:solidFill>
                  <a:schemeClr val="tx1"/>
                </a:solidFill>
                <a:latin typeface="Arial" pitchFamily="-111" charset="-52"/>
                <a:ea typeface="Arial" pitchFamily="-111" charset="-52"/>
                <a:cs typeface="Arial" pitchFamily="-111" charset="-52"/>
              </a:defRPr>
            </a:lvl4pPr>
            <a:lvl5pPr marL="342900" indent="-342900" algn="l" defTabSz="457200" rtl="0" eaLnBrk="0" fontAlgn="base" hangingPunct="0">
              <a:spcBef>
                <a:spcPct val="20000"/>
              </a:spcBef>
              <a:spcAft>
                <a:spcPct val="0"/>
              </a:spcAft>
              <a:buFont typeface="Arial" charset="0"/>
              <a:buChar char="»"/>
              <a:defRPr lang="en-US" sz="1600" kern="1200" dirty="0">
                <a:solidFill>
                  <a:schemeClr val="tx1"/>
                </a:solidFill>
                <a:latin typeface="Arial" pitchFamily="-111" charset="-52"/>
                <a:ea typeface="Arial" pitchFamily="-111" charset="-52"/>
                <a:cs typeface="Arial" pitchFamily="-111" charset="-52"/>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CA" sz="1800" dirty="0" smtClean="0">
                <a:solidFill>
                  <a:schemeClr val="bg1"/>
                </a:solidFill>
              </a:rPr>
              <a:t>A Canadian-based, international underground mining services contractor</a:t>
            </a:r>
          </a:p>
          <a:p>
            <a:endParaRPr lang="en-CA" sz="2400" dirty="0">
              <a:solidFill>
                <a:srgbClr val="0098DB"/>
              </a:solidFill>
            </a:endParaRPr>
          </a:p>
        </p:txBody>
      </p:sp>
    </p:spTree>
    <p:extLst>
      <p:ext uri="{BB962C8B-B14F-4D97-AF65-F5344CB8AC3E}">
        <p14:creationId xmlns="" xmlns:p14="http://schemas.microsoft.com/office/powerpoint/2010/main" val="33923706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4032525" cy="461665"/>
          </a:xfrm>
          <a:prstGeom prst="rect">
            <a:avLst/>
          </a:prstGeom>
          <a:noFill/>
        </p:spPr>
        <p:txBody>
          <a:bodyPr wrap="square" rtlCol="0">
            <a:spAutoFit/>
          </a:bodyPr>
          <a:lstStyle/>
          <a:p>
            <a:r>
              <a:rPr lang="en-CA" sz="2400" dirty="0" smtClean="0">
                <a:solidFill>
                  <a:schemeClr val="bg1"/>
                </a:solidFill>
              </a:rPr>
              <a:t>Introduction – About Me</a:t>
            </a:r>
            <a:endParaRPr lang="en-CA" sz="2400" dirty="0">
              <a:solidFill>
                <a:schemeClr val="bg1"/>
              </a:solidFill>
            </a:endParaRPr>
          </a:p>
        </p:txBody>
      </p:sp>
      <p:sp>
        <p:nvSpPr>
          <p:cNvPr id="4" name="TextBox 3"/>
          <p:cNvSpPr txBox="1"/>
          <p:nvPr/>
        </p:nvSpPr>
        <p:spPr>
          <a:xfrm>
            <a:off x="232235" y="1700775"/>
            <a:ext cx="8564315" cy="2554545"/>
          </a:xfrm>
          <a:prstGeom prst="rect">
            <a:avLst/>
          </a:prstGeom>
          <a:noFill/>
        </p:spPr>
        <p:txBody>
          <a:bodyPr wrap="square" rtlCol="0">
            <a:spAutoFit/>
          </a:bodyPr>
          <a:lstStyle/>
          <a:p>
            <a:endParaRPr lang="en-CA" sz="1600" dirty="0" smtClean="0"/>
          </a:p>
          <a:p>
            <a:r>
              <a:rPr lang="en-CA" sz="1600" b="1" u="sng" dirty="0" smtClean="0"/>
              <a:t>About David:</a:t>
            </a:r>
          </a:p>
          <a:p>
            <a:endParaRPr lang="en-CA" sz="1600" dirty="0" smtClean="0"/>
          </a:p>
          <a:p>
            <a:r>
              <a:rPr lang="en-CA" sz="1600" dirty="0" smtClean="0"/>
              <a:t>Currently the General Manager of Operations and is responsible for seven (7) projects and 300+ employees.  He is a graduate of Northern College and has worked in the Timmins, Sudbury and Red Lake camps in varying capacities, transitioning from engineering to operational roles.  David has been active in Mine Rescue for thirteen (13) years and has competed in three (3) different districts, appearing twice at the provincial level.</a:t>
            </a:r>
          </a:p>
          <a:p>
            <a:endParaRPr lang="en-CA" sz="1600" dirty="0" smtClean="0"/>
          </a:p>
          <a:p>
            <a:endParaRPr lang="en-CA" sz="1600" dirty="0"/>
          </a:p>
        </p:txBody>
      </p:sp>
      <p:pic>
        <p:nvPicPr>
          <p:cNvPr id="5" name="Picture 4" descr="IMG_6687-1.jpg"/>
          <p:cNvPicPr>
            <a:picLocks noChangeAspect="1"/>
          </p:cNvPicPr>
          <p:nvPr/>
        </p:nvPicPr>
        <p:blipFill>
          <a:blip r:embed="rId2" cstate="print"/>
          <a:stretch>
            <a:fillRect/>
          </a:stretch>
        </p:blipFill>
        <p:spPr>
          <a:xfrm>
            <a:off x="2445205" y="4990549"/>
            <a:ext cx="2549249" cy="17028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Incorporating MR into Contracting </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1323439"/>
          </a:xfrm>
          <a:prstGeom prst="rect">
            <a:avLst/>
          </a:prstGeom>
          <a:noFill/>
        </p:spPr>
        <p:txBody>
          <a:bodyPr wrap="square" rtlCol="0">
            <a:spAutoFit/>
          </a:bodyPr>
          <a:lstStyle/>
          <a:p>
            <a:r>
              <a:rPr lang="en-CA" sz="1600" dirty="0" smtClean="0"/>
              <a:t>In most cases, Mine Rescue services provided by the contractor are not incorporated into the bidding process for new work.  In some cases, the contractor will be the operator of the mine and Mine Rescue trained individuals is a requirement.  </a:t>
            </a:r>
          </a:p>
          <a:p>
            <a:endParaRPr lang="en-CA" sz="1600" dirty="0" smtClean="0"/>
          </a:p>
          <a:p>
            <a:endParaRPr lang="en-CA" sz="1600" dirty="0"/>
          </a:p>
        </p:txBody>
      </p:sp>
      <p:pic>
        <p:nvPicPr>
          <p:cNvPr id="10" name="Picture 9" descr="IMG_6595-1.jpg"/>
          <p:cNvPicPr>
            <a:picLocks noChangeAspect="1"/>
          </p:cNvPicPr>
          <p:nvPr/>
        </p:nvPicPr>
        <p:blipFill>
          <a:blip r:embed="rId2" cstate="print"/>
          <a:stretch>
            <a:fillRect/>
          </a:stretch>
        </p:blipFill>
        <p:spPr>
          <a:xfrm>
            <a:off x="4610405" y="2737710"/>
            <a:ext cx="4301360" cy="2866852"/>
          </a:xfrm>
          <a:prstGeom prst="rect">
            <a:avLst/>
          </a:prstGeom>
          <a:ln>
            <a:noFill/>
          </a:ln>
          <a:effectLst>
            <a:softEdge rad="112500"/>
          </a:effectLst>
        </p:spPr>
      </p:pic>
      <p:sp>
        <p:nvSpPr>
          <p:cNvPr id="12" name="TextBox 11"/>
          <p:cNvSpPr txBox="1"/>
          <p:nvPr/>
        </p:nvSpPr>
        <p:spPr>
          <a:xfrm>
            <a:off x="270640" y="3160165"/>
            <a:ext cx="4186145" cy="1815882"/>
          </a:xfrm>
          <a:prstGeom prst="rect">
            <a:avLst/>
          </a:prstGeom>
          <a:noFill/>
        </p:spPr>
        <p:txBody>
          <a:bodyPr wrap="square" rtlCol="0">
            <a:spAutoFit/>
          </a:bodyPr>
          <a:lstStyle/>
          <a:p>
            <a:r>
              <a:rPr lang="en-CA" sz="1600" dirty="0" smtClean="0"/>
              <a:t>The challenge Dumas faced in late 2012 is that we wanted to elevate our Mine Rescue presence throughout our existing jobs, but did not have the funding to do so.  We could not pass the additional cost on to the clients as we did not propose or include this in our original costing model.</a:t>
            </a:r>
            <a:endParaRPr lang="en-CA"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Incorporating MR into Contracting </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1077218"/>
          </a:xfrm>
          <a:prstGeom prst="rect">
            <a:avLst/>
          </a:prstGeom>
          <a:noFill/>
        </p:spPr>
        <p:txBody>
          <a:bodyPr wrap="square" rtlCol="0">
            <a:spAutoFit/>
          </a:bodyPr>
          <a:lstStyle/>
          <a:p>
            <a:r>
              <a:rPr lang="en-CA" sz="1600" dirty="0" smtClean="0"/>
              <a:t>We polled our workforce, looking for members with prior experience to reactivate.  Through this process we identified several candidates and also nominated two (2) new members.</a:t>
            </a:r>
          </a:p>
          <a:p>
            <a:endParaRPr lang="en-CA" sz="1600" dirty="0" smtClean="0"/>
          </a:p>
          <a:p>
            <a:endParaRPr lang="en-CA" sz="1600" dirty="0"/>
          </a:p>
        </p:txBody>
      </p:sp>
      <p:pic>
        <p:nvPicPr>
          <p:cNvPr id="8" name="Picture 7" descr="IMG_6552.JPG"/>
          <p:cNvPicPr>
            <a:picLocks noChangeAspect="1"/>
          </p:cNvPicPr>
          <p:nvPr/>
        </p:nvPicPr>
        <p:blipFill>
          <a:blip r:embed="rId2" cstate="print"/>
          <a:stretch>
            <a:fillRect/>
          </a:stretch>
        </p:blipFill>
        <p:spPr>
          <a:xfrm>
            <a:off x="232235" y="3006545"/>
            <a:ext cx="4111140" cy="2751309"/>
          </a:xfrm>
          <a:prstGeom prst="rect">
            <a:avLst/>
          </a:prstGeom>
          <a:ln>
            <a:noFill/>
          </a:ln>
          <a:effectLst>
            <a:softEdge rad="112500"/>
          </a:effectLst>
        </p:spPr>
      </p:pic>
      <p:sp>
        <p:nvSpPr>
          <p:cNvPr id="11" name="TextBox 10"/>
          <p:cNvSpPr txBox="1"/>
          <p:nvPr/>
        </p:nvSpPr>
        <p:spPr>
          <a:xfrm>
            <a:off x="4610405" y="2737710"/>
            <a:ext cx="4109335" cy="2308324"/>
          </a:xfrm>
          <a:prstGeom prst="rect">
            <a:avLst/>
          </a:prstGeom>
          <a:noFill/>
        </p:spPr>
        <p:txBody>
          <a:bodyPr wrap="square" rtlCol="0">
            <a:spAutoFit/>
          </a:bodyPr>
          <a:lstStyle/>
          <a:p>
            <a:r>
              <a:rPr lang="en-CA" sz="1600" dirty="0" smtClean="0"/>
              <a:t>A budget was produced to sustain the training while maintaining our deliverables to existing clients.</a:t>
            </a:r>
          </a:p>
          <a:p>
            <a:endParaRPr lang="en-CA" sz="1600" dirty="0" smtClean="0"/>
          </a:p>
          <a:p>
            <a:endParaRPr lang="en-CA" sz="1600" dirty="0" smtClean="0"/>
          </a:p>
          <a:p>
            <a:r>
              <a:rPr lang="en-CA" sz="1600" dirty="0" smtClean="0"/>
              <a:t>As a contractor, this expense came off the bottom line as it was unbudgeted as no allowances were made in our proposals.</a:t>
            </a:r>
          </a:p>
          <a:p>
            <a:endParaRPr lang="en-CA" sz="16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Benefits of Incorporating MR into Contracting </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6"/>
            <a:ext cx="8564315" cy="3293209"/>
          </a:xfrm>
          <a:prstGeom prst="rect">
            <a:avLst/>
          </a:prstGeom>
          <a:noFill/>
        </p:spPr>
        <p:txBody>
          <a:bodyPr wrap="square" rtlCol="0">
            <a:spAutoFit/>
          </a:bodyPr>
          <a:lstStyle/>
          <a:p>
            <a:r>
              <a:rPr lang="en-CA" sz="1600" dirty="0" smtClean="0"/>
              <a:t>When evaluating the possibility of launching the program, we looked heavily at the benefits to our people and our clients.</a:t>
            </a:r>
          </a:p>
          <a:p>
            <a:endParaRPr lang="en-CA" sz="1600" dirty="0" smtClean="0"/>
          </a:p>
          <a:p>
            <a:endParaRPr lang="en-CA" sz="1600" dirty="0" smtClean="0"/>
          </a:p>
          <a:p>
            <a:endParaRPr lang="en-CA" sz="1600" dirty="0" smtClean="0"/>
          </a:p>
          <a:p>
            <a:pPr>
              <a:buFont typeface="Arial" pitchFamily="34" charset="0"/>
              <a:buChar char="•"/>
            </a:pPr>
            <a:r>
              <a:rPr lang="en-CA" sz="1600" dirty="0" smtClean="0"/>
              <a:t>Foster the ongoing partnerships with our clients</a:t>
            </a:r>
          </a:p>
          <a:p>
            <a:pPr>
              <a:buFont typeface="Arial" pitchFamily="34" charset="0"/>
              <a:buChar char="•"/>
            </a:pPr>
            <a:r>
              <a:rPr lang="en-CA" sz="1600" dirty="0" smtClean="0"/>
              <a:t>Better protection for company assets and it’s people</a:t>
            </a:r>
          </a:p>
          <a:p>
            <a:pPr>
              <a:buFont typeface="Arial" pitchFamily="34" charset="0"/>
              <a:buChar char="•"/>
            </a:pPr>
            <a:r>
              <a:rPr lang="en-CA" sz="1600" dirty="0" smtClean="0"/>
              <a:t>Cover more areas of the mine and or mining plants</a:t>
            </a:r>
          </a:p>
          <a:p>
            <a:pPr>
              <a:buFont typeface="Arial" pitchFamily="34" charset="0"/>
              <a:buChar char="•"/>
            </a:pPr>
            <a:r>
              <a:rPr lang="en-CA" sz="1600" dirty="0" smtClean="0"/>
              <a:t>Engages our employees</a:t>
            </a:r>
          </a:p>
          <a:p>
            <a:pPr>
              <a:buFont typeface="Arial" pitchFamily="34" charset="0"/>
              <a:buChar char="•"/>
            </a:pPr>
            <a:r>
              <a:rPr lang="en-CA" sz="1600" dirty="0" smtClean="0"/>
              <a:t>Client + Contractor Mine Rescue </a:t>
            </a:r>
            <a:r>
              <a:rPr lang="en-CA" sz="1600" b="1" dirty="0" smtClean="0"/>
              <a:t>&gt;</a:t>
            </a:r>
            <a:r>
              <a:rPr lang="en-CA" sz="1600" dirty="0" smtClean="0"/>
              <a:t> than Client standalone</a:t>
            </a:r>
          </a:p>
          <a:p>
            <a:pPr>
              <a:buFont typeface="Arial" pitchFamily="34" charset="0"/>
              <a:buChar char="•"/>
            </a:pPr>
            <a:endParaRPr lang="en-CA" sz="1600" dirty="0" smtClean="0"/>
          </a:p>
          <a:p>
            <a:endParaRPr lang="en-CA" sz="1600" dirty="0" smtClean="0"/>
          </a:p>
          <a:p>
            <a:endParaRPr lang="en-CA" sz="1600" dirty="0"/>
          </a:p>
        </p:txBody>
      </p:sp>
      <p:pic>
        <p:nvPicPr>
          <p:cNvPr id="10" name="Picture 9" descr="DSC02477-1.jpg"/>
          <p:cNvPicPr>
            <a:picLocks noChangeAspect="1"/>
          </p:cNvPicPr>
          <p:nvPr/>
        </p:nvPicPr>
        <p:blipFill>
          <a:blip r:embed="rId2" cstate="print"/>
          <a:stretch>
            <a:fillRect/>
          </a:stretch>
        </p:blipFill>
        <p:spPr>
          <a:xfrm>
            <a:off x="5839365" y="2161635"/>
            <a:ext cx="2337474" cy="350581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461665"/>
          </a:xfrm>
          <a:prstGeom prst="rect">
            <a:avLst/>
          </a:prstGeom>
          <a:noFill/>
        </p:spPr>
        <p:txBody>
          <a:bodyPr wrap="square" rtlCol="0">
            <a:spAutoFit/>
          </a:bodyPr>
          <a:lstStyle/>
          <a:p>
            <a:r>
              <a:rPr lang="en-CA" sz="2400" dirty="0" smtClean="0">
                <a:solidFill>
                  <a:schemeClr val="bg1"/>
                </a:solidFill>
              </a:rPr>
              <a:t>Risks When Incorporating MR into Contracting </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sp>
        <p:nvSpPr>
          <p:cNvPr id="9" name="TextBox 8"/>
          <p:cNvSpPr txBox="1"/>
          <p:nvPr/>
        </p:nvSpPr>
        <p:spPr>
          <a:xfrm>
            <a:off x="270640" y="1777585"/>
            <a:ext cx="8564315" cy="3785652"/>
          </a:xfrm>
          <a:prstGeom prst="rect">
            <a:avLst/>
          </a:prstGeom>
          <a:noFill/>
        </p:spPr>
        <p:txBody>
          <a:bodyPr wrap="square" rtlCol="0">
            <a:spAutoFit/>
          </a:bodyPr>
          <a:lstStyle/>
          <a:p>
            <a:r>
              <a:rPr lang="en-CA" sz="1600" b="1" u="sng" dirty="0" smtClean="0"/>
              <a:t>Project Finances </a:t>
            </a:r>
            <a:r>
              <a:rPr lang="en-CA" sz="1600" dirty="0" smtClean="0"/>
              <a:t>– Taking revenue generating positions from the field has a risk to the bottom line finances of each project that has MR members.</a:t>
            </a:r>
          </a:p>
          <a:p>
            <a:endParaRPr lang="en-CA" sz="1600" dirty="0" smtClean="0"/>
          </a:p>
          <a:p>
            <a:r>
              <a:rPr lang="en-CA" sz="1600" b="1" u="sng" dirty="0" smtClean="0"/>
              <a:t>Project Schedules </a:t>
            </a:r>
            <a:r>
              <a:rPr lang="en-CA" sz="1600" dirty="0" smtClean="0"/>
              <a:t>– Schedule sensitive projects could potentially slip if too many man shifts were diverted for training purposes.</a:t>
            </a:r>
          </a:p>
          <a:p>
            <a:endParaRPr lang="en-CA" sz="1600" dirty="0" smtClean="0"/>
          </a:p>
          <a:p>
            <a:r>
              <a:rPr lang="en-CA" sz="1600" b="1" u="sng" dirty="0" smtClean="0"/>
              <a:t>Turnover</a:t>
            </a:r>
            <a:r>
              <a:rPr lang="en-CA" sz="1600" dirty="0" smtClean="0"/>
              <a:t> – Although turnover rates in contracting are on the decline, there is typically a higher turnover rate vs. company employees.</a:t>
            </a:r>
          </a:p>
          <a:p>
            <a:endParaRPr lang="en-CA" sz="1600" dirty="0" smtClean="0"/>
          </a:p>
          <a:p>
            <a:r>
              <a:rPr lang="en-CA" sz="1600" b="1" i="1" dirty="0" smtClean="0">
                <a:solidFill>
                  <a:srgbClr val="00B050"/>
                </a:solidFill>
              </a:rPr>
              <a:t>After careful consideration, the Dumas SMT approved reactivating the program and provided the mandate to increase our compliment of active rescuers.</a:t>
            </a:r>
          </a:p>
          <a:p>
            <a:endParaRPr lang="en-CA" sz="1600" dirty="0" smtClean="0"/>
          </a:p>
          <a:p>
            <a:endParaRPr lang="en-CA" sz="1600" dirty="0" smtClean="0"/>
          </a:p>
          <a:p>
            <a:endParaRPr lang="en-CA" sz="1600" dirty="0" smtClean="0"/>
          </a:p>
          <a:p>
            <a:endParaRPr lang="en-CA" sz="1600" dirty="0"/>
          </a:p>
        </p:txBody>
      </p:sp>
      <p:pic>
        <p:nvPicPr>
          <p:cNvPr id="10" name="Picture 9" descr="MP900385960.JPG"/>
          <p:cNvPicPr>
            <a:picLocks noChangeAspect="1"/>
          </p:cNvPicPr>
          <p:nvPr/>
        </p:nvPicPr>
        <p:blipFill>
          <a:blip r:embed="rId2" cstate="print"/>
          <a:stretch>
            <a:fillRect/>
          </a:stretch>
        </p:blipFill>
        <p:spPr>
          <a:xfrm>
            <a:off x="3266230" y="4711727"/>
            <a:ext cx="1344175" cy="188184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50" y="625435"/>
            <a:ext cx="6759280" cy="830997"/>
          </a:xfrm>
          <a:prstGeom prst="rect">
            <a:avLst/>
          </a:prstGeom>
          <a:noFill/>
        </p:spPr>
        <p:txBody>
          <a:bodyPr wrap="square" rtlCol="0">
            <a:spAutoFit/>
          </a:bodyPr>
          <a:lstStyle/>
          <a:p>
            <a:r>
              <a:rPr lang="en-CA" sz="2400" dirty="0" smtClean="0">
                <a:solidFill>
                  <a:schemeClr val="bg1"/>
                </a:solidFill>
              </a:rPr>
              <a:t>Mine Rescue Activity Within Dumas May 2012 </a:t>
            </a:r>
          </a:p>
          <a:p>
            <a:r>
              <a:rPr lang="en-CA" sz="2400" dirty="0" smtClean="0">
                <a:solidFill>
                  <a:schemeClr val="bg1"/>
                </a:solidFill>
              </a:rPr>
              <a:t>Five (5) Active Member</a:t>
            </a:r>
            <a:endParaRPr lang="en-CA" sz="2400" dirty="0">
              <a:solidFill>
                <a:schemeClr val="bg1"/>
              </a:solidFill>
            </a:endParaRPr>
          </a:p>
        </p:txBody>
      </p:sp>
      <p:sp>
        <p:nvSpPr>
          <p:cNvPr id="4" name="TextBox 3"/>
          <p:cNvSpPr txBox="1"/>
          <p:nvPr/>
        </p:nvSpPr>
        <p:spPr>
          <a:xfrm>
            <a:off x="232235" y="1700775"/>
            <a:ext cx="8564315" cy="584775"/>
          </a:xfrm>
          <a:prstGeom prst="rect">
            <a:avLst/>
          </a:prstGeom>
          <a:noFill/>
        </p:spPr>
        <p:txBody>
          <a:bodyPr wrap="square" rtlCol="0">
            <a:spAutoFit/>
          </a:bodyPr>
          <a:lstStyle/>
          <a:p>
            <a:endParaRPr lang="en-CA" sz="1600" dirty="0" smtClean="0"/>
          </a:p>
          <a:p>
            <a:endParaRPr lang="en-CA" sz="1600" dirty="0"/>
          </a:p>
        </p:txBody>
      </p:sp>
      <p:sp>
        <p:nvSpPr>
          <p:cNvPr id="7" name="TextBox 6"/>
          <p:cNvSpPr txBox="1"/>
          <p:nvPr/>
        </p:nvSpPr>
        <p:spPr>
          <a:xfrm>
            <a:off x="232235" y="1700775"/>
            <a:ext cx="8564315" cy="830997"/>
          </a:xfrm>
          <a:prstGeom prst="rect">
            <a:avLst/>
          </a:prstGeom>
          <a:noFill/>
        </p:spPr>
        <p:txBody>
          <a:bodyPr wrap="square" rtlCol="0">
            <a:spAutoFit/>
          </a:bodyPr>
          <a:lstStyle/>
          <a:p>
            <a:endParaRPr lang="en-CA" sz="1600" dirty="0" smtClean="0"/>
          </a:p>
          <a:p>
            <a:endParaRPr lang="en-CA" sz="1600" dirty="0" smtClean="0"/>
          </a:p>
          <a:p>
            <a:endParaRPr lang="en-CA" sz="1600" dirty="0"/>
          </a:p>
        </p:txBody>
      </p:sp>
      <p:grpSp>
        <p:nvGrpSpPr>
          <p:cNvPr id="10" name="Group 9"/>
          <p:cNvGrpSpPr/>
          <p:nvPr/>
        </p:nvGrpSpPr>
        <p:grpSpPr>
          <a:xfrm>
            <a:off x="769905" y="2008015"/>
            <a:ext cx="3209039" cy="4685896"/>
            <a:chOff x="262516" y="1958122"/>
            <a:chExt cx="3209039" cy="4685896"/>
          </a:xfrm>
        </p:grpSpPr>
        <p:grpSp>
          <p:nvGrpSpPr>
            <p:cNvPr id="12" name="Group 11"/>
            <p:cNvGrpSpPr/>
            <p:nvPr/>
          </p:nvGrpSpPr>
          <p:grpSpPr>
            <a:xfrm>
              <a:off x="262516" y="1958122"/>
              <a:ext cx="3209039" cy="4685896"/>
              <a:chOff x="807533" y="2145862"/>
              <a:chExt cx="2624380" cy="3832167"/>
            </a:xfrm>
          </p:grpSpPr>
          <p:grpSp>
            <p:nvGrpSpPr>
              <p:cNvPr id="16" name="Group 15"/>
              <p:cNvGrpSpPr>
                <a:grpSpLocks/>
              </p:cNvGrpSpPr>
              <p:nvPr/>
            </p:nvGrpSpPr>
            <p:grpSpPr bwMode="auto">
              <a:xfrm>
                <a:off x="807533" y="2145862"/>
                <a:ext cx="2624380" cy="3832167"/>
                <a:chOff x="4847895" y="3113728"/>
                <a:chExt cx="1748630" cy="2650450"/>
              </a:xfrm>
            </p:grpSpPr>
            <p:sp>
              <p:nvSpPr>
                <p:cNvPr id="22" name="Freeform 21"/>
                <p:cNvSpPr>
                  <a:spLocks noChangeAspect="1"/>
                </p:cNvSpPr>
                <p:nvPr/>
              </p:nvSpPr>
              <p:spPr bwMode="gray">
                <a:xfrm>
                  <a:off x="4888326" y="3382043"/>
                  <a:ext cx="1413633" cy="2382135"/>
                </a:xfrm>
                <a:custGeom>
                  <a:avLst/>
                  <a:gdLst/>
                  <a:ahLst/>
                  <a:cxnLst>
                    <a:cxn ang="0">
                      <a:pos x="944" y="1385"/>
                    </a:cxn>
                    <a:cxn ang="0">
                      <a:pos x="783" y="1271"/>
                    </a:cxn>
                    <a:cxn ang="0">
                      <a:pos x="613" y="1141"/>
                    </a:cxn>
                    <a:cxn ang="0">
                      <a:pos x="557" y="1044"/>
                    </a:cxn>
                    <a:cxn ang="0">
                      <a:pos x="482" y="644"/>
                    </a:cxn>
                    <a:cxn ang="0">
                      <a:pos x="452" y="514"/>
                    </a:cxn>
                    <a:cxn ang="0">
                      <a:pos x="226" y="341"/>
                    </a:cxn>
                    <a:cxn ang="0">
                      <a:pos x="136" y="400"/>
                    </a:cxn>
                    <a:cxn ang="0">
                      <a:pos x="40" y="373"/>
                    </a:cxn>
                    <a:cxn ang="0">
                      <a:pos x="71" y="286"/>
                    </a:cxn>
                    <a:cxn ang="0">
                      <a:pos x="55" y="200"/>
                    </a:cxn>
                    <a:cxn ang="0">
                      <a:pos x="216" y="86"/>
                    </a:cxn>
                    <a:cxn ang="0">
                      <a:pos x="708" y="157"/>
                    </a:cxn>
                    <a:cxn ang="0">
                      <a:pos x="929" y="173"/>
                    </a:cxn>
                    <a:cxn ang="0">
                      <a:pos x="959" y="146"/>
                    </a:cxn>
                    <a:cxn ang="0">
                      <a:pos x="969" y="97"/>
                    </a:cxn>
                    <a:cxn ang="0">
                      <a:pos x="1039" y="27"/>
                    </a:cxn>
                    <a:cxn ang="0">
                      <a:pos x="1009" y="113"/>
                    </a:cxn>
                    <a:cxn ang="0">
                      <a:pos x="1105" y="113"/>
                    </a:cxn>
                    <a:cxn ang="0">
                      <a:pos x="1039" y="243"/>
                    </a:cxn>
                    <a:cxn ang="0">
                      <a:pos x="1064" y="470"/>
                    </a:cxn>
                    <a:cxn ang="0">
                      <a:pos x="1120" y="487"/>
                    </a:cxn>
                    <a:cxn ang="0">
                      <a:pos x="1225" y="286"/>
                    </a:cxn>
                    <a:cxn ang="0">
                      <a:pos x="1330" y="384"/>
                    </a:cxn>
                    <a:cxn ang="0">
                      <a:pos x="1436" y="487"/>
                    </a:cxn>
                    <a:cxn ang="0">
                      <a:pos x="1461" y="654"/>
                    </a:cxn>
                    <a:cxn ang="0">
                      <a:pos x="1371" y="584"/>
                    </a:cxn>
                    <a:cxn ang="0">
                      <a:pos x="1330" y="611"/>
                    </a:cxn>
                    <a:cxn ang="0">
                      <a:pos x="1290" y="730"/>
                    </a:cxn>
                    <a:cxn ang="0">
                      <a:pos x="1195" y="768"/>
                    </a:cxn>
                    <a:cxn ang="0">
                      <a:pos x="1225" y="784"/>
                    </a:cxn>
                    <a:cxn ang="0">
                      <a:pos x="1130" y="898"/>
                    </a:cxn>
                    <a:cxn ang="0">
                      <a:pos x="1039" y="1114"/>
                    </a:cxn>
                    <a:cxn ang="0">
                      <a:pos x="919" y="1028"/>
                    </a:cxn>
                    <a:cxn ang="0">
                      <a:pos x="798" y="1201"/>
                    </a:cxn>
                    <a:cxn ang="0">
                      <a:pos x="919" y="1271"/>
                    </a:cxn>
                    <a:cxn ang="0">
                      <a:pos x="1049" y="1385"/>
                    </a:cxn>
                    <a:cxn ang="0">
                      <a:pos x="1290" y="1358"/>
                    </a:cxn>
                    <a:cxn ang="0">
                      <a:pos x="1491" y="1552"/>
                    </a:cxn>
                    <a:cxn ang="0">
                      <a:pos x="1637" y="1926"/>
                    </a:cxn>
                    <a:cxn ang="0">
                      <a:pos x="1501" y="2083"/>
                    </a:cxn>
                    <a:cxn ang="0">
                      <a:pos x="1381" y="2283"/>
                    </a:cxn>
                    <a:cxn ang="0">
                      <a:pos x="1315" y="2353"/>
                    </a:cxn>
                    <a:cxn ang="0">
                      <a:pos x="1265" y="2542"/>
                    </a:cxn>
                    <a:cxn ang="0">
                      <a:pos x="1305" y="2640"/>
                    </a:cxn>
                    <a:cxn ang="0">
                      <a:pos x="1170" y="2440"/>
                    </a:cxn>
                    <a:cxn ang="0">
                      <a:pos x="1170" y="2256"/>
                    </a:cxn>
                    <a:cxn ang="0">
                      <a:pos x="1090" y="1785"/>
                    </a:cxn>
                    <a:cxn ang="0">
                      <a:pos x="1024" y="1569"/>
                    </a:cxn>
                  </a:cxnLst>
                  <a:rect l="0" t="0" r="r" b="b"/>
                  <a:pathLst>
                    <a:path w="1717" h="2640">
                      <a:moveTo>
                        <a:pt x="1049" y="1401"/>
                      </a:moveTo>
                      <a:lnTo>
                        <a:pt x="1024" y="1428"/>
                      </a:lnTo>
                      <a:lnTo>
                        <a:pt x="984" y="1401"/>
                      </a:lnTo>
                      <a:lnTo>
                        <a:pt x="944" y="1385"/>
                      </a:lnTo>
                      <a:lnTo>
                        <a:pt x="929" y="1325"/>
                      </a:lnTo>
                      <a:lnTo>
                        <a:pt x="864" y="1298"/>
                      </a:lnTo>
                      <a:lnTo>
                        <a:pt x="839" y="1271"/>
                      </a:lnTo>
                      <a:lnTo>
                        <a:pt x="783" y="1271"/>
                      </a:lnTo>
                      <a:lnTo>
                        <a:pt x="668" y="1201"/>
                      </a:lnTo>
                      <a:lnTo>
                        <a:pt x="653" y="1125"/>
                      </a:lnTo>
                      <a:lnTo>
                        <a:pt x="557" y="968"/>
                      </a:lnTo>
                      <a:lnTo>
                        <a:pt x="613" y="1141"/>
                      </a:lnTo>
                      <a:lnTo>
                        <a:pt x="588" y="1114"/>
                      </a:lnTo>
                      <a:lnTo>
                        <a:pt x="588" y="1087"/>
                      </a:lnTo>
                      <a:lnTo>
                        <a:pt x="547" y="1044"/>
                      </a:lnTo>
                      <a:lnTo>
                        <a:pt x="557" y="1044"/>
                      </a:lnTo>
                      <a:lnTo>
                        <a:pt x="517" y="957"/>
                      </a:lnTo>
                      <a:lnTo>
                        <a:pt x="492" y="930"/>
                      </a:lnTo>
                      <a:lnTo>
                        <a:pt x="452" y="811"/>
                      </a:lnTo>
                      <a:lnTo>
                        <a:pt x="482" y="644"/>
                      </a:lnTo>
                      <a:lnTo>
                        <a:pt x="507" y="654"/>
                      </a:lnTo>
                      <a:lnTo>
                        <a:pt x="507" y="627"/>
                      </a:lnTo>
                      <a:lnTo>
                        <a:pt x="467" y="584"/>
                      </a:lnTo>
                      <a:lnTo>
                        <a:pt x="452" y="514"/>
                      </a:lnTo>
                      <a:lnTo>
                        <a:pt x="442" y="514"/>
                      </a:lnTo>
                      <a:lnTo>
                        <a:pt x="412" y="470"/>
                      </a:lnTo>
                      <a:lnTo>
                        <a:pt x="322" y="373"/>
                      </a:lnTo>
                      <a:lnTo>
                        <a:pt x="226" y="341"/>
                      </a:lnTo>
                      <a:lnTo>
                        <a:pt x="176" y="384"/>
                      </a:lnTo>
                      <a:lnTo>
                        <a:pt x="201" y="330"/>
                      </a:lnTo>
                      <a:lnTo>
                        <a:pt x="136" y="384"/>
                      </a:lnTo>
                      <a:lnTo>
                        <a:pt x="136" y="400"/>
                      </a:lnTo>
                      <a:lnTo>
                        <a:pt x="30" y="470"/>
                      </a:lnTo>
                      <a:lnTo>
                        <a:pt x="71" y="416"/>
                      </a:lnTo>
                      <a:lnTo>
                        <a:pt x="30" y="400"/>
                      </a:lnTo>
                      <a:lnTo>
                        <a:pt x="40" y="373"/>
                      </a:lnTo>
                      <a:lnTo>
                        <a:pt x="0" y="357"/>
                      </a:lnTo>
                      <a:lnTo>
                        <a:pt x="0" y="314"/>
                      </a:lnTo>
                      <a:lnTo>
                        <a:pt x="30" y="286"/>
                      </a:lnTo>
                      <a:lnTo>
                        <a:pt x="71" y="286"/>
                      </a:lnTo>
                      <a:lnTo>
                        <a:pt x="81" y="254"/>
                      </a:lnTo>
                      <a:lnTo>
                        <a:pt x="30" y="254"/>
                      </a:lnTo>
                      <a:lnTo>
                        <a:pt x="0" y="227"/>
                      </a:lnTo>
                      <a:lnTo>
                        <a:pt x="55" y="200"/>
                      </a:lnTo>
                      <a:lnTo>
                        <a:pt x="106" y="200"/>
                      </a:lnTo>
                      <a:lnTo>
                        <a:pt x="71" y="200"/>
                      </a:lnTo>
                      <a:lnTo>
                        <a:pt x="55" y="157"/>
                      </a:lnTo>
                      <a:lnTo>
                        <a:pt x="216" y="86"/>
                      </a:lnTo>
                      <a:lnTo>
                        <a:pt x="452" y="146"/>
                      </a:lnTo>
                      <a:lnTo>
                        <a:pt x="557" y="97"/>
                      </a:lnTo>
                      <a:lnTo>
                        <a:pt x="708" y="146"/>
                      </a:lnTo>
                      <a:lnTo>
                        <a:pt x="708" y="157"/>
                      </a:lnTo>
                      <a:lnTo>
                        <a:pt x="798" y="184"/>
                      </a:lnTo>
                      <a:lnTo>
                        <a:pt x="823" y="146"/>
                      </a:lnTo>
                      <a:lnTo>
                        <a:pt x="864" y="173"/>
                      </a:lnTo>
                      <a:lnTo>
                        <a:pt x="929" y="173"/>
                      </a:lnTo>
                      <a:lnTo>
                        <a:pt x="929" y="157"/>
                      </a:lnTo>
                      <a:lnTo>
                        <a:pt x="919" y="146"/>
                      </a:lnTo>
                      <a:lnTo>
                        <a:pt x="944" y="113"/>
                      </a:lnTo>
                      <a:lnTo>
                        <a:pt x="959" y="146"/>
                      </a:lnTo>
                      <a:lnTo>
                        <a:pt x="944" y="157"/>
                      </a:lnTo>
                      <a:lnTo>
                        <a:pt x="959" y="184"/>
                      </a:lnTo>
                      <a:lnTo>
                        <a:pt x="984" y="157"/>
                      </a:lnTo>
                      <a:lnTo>
                        <a:pt x="969" y="97"/>
                      </a:lnTo>
                      <a:lnTo>
                        <a:pt x="984" y="59"/>
                      </a:lnTo>
                      <a:lnTo>
                        <a:pt x="999" y="0"/>
                      </a:lnTo>
                      <a:lnTo>
                        <a:pt x="1064" y="0"/>
                      </a:lnTo>
                      <a:lnTo>
                        <a:pt x="1039" y="27"/>
                      </a:lnTo>
                      <a:lnTo>
                        <a:pt x="1009" y="27"/>
                      </a:lnTo>
                      <a:lnTo>
                        <a:pt x="1009" y="43"/>
                      </a:lnTo>
                      <a:lnTo>
                        <a:pt x="1009" y="59"/>
                      </a:lnTo>
                      <a:lnTo>
                        <a:pt x="1009" y="113"/>
                      </a:lnTo>
                      <a:lnTo>
                        <a:pt x="1039" y="157"/>
                      </a:lnTo>
                      <a:lnTo>
                        <a:pt x="1049" y="130"/>
                      </a:lnTo>
                      <a:lnTo>
                        <a:pt x="1064" y="184"/>
                      </a:lnTo>
                      <a:lnTo>
                        <a:pt x="1105" y="113"/>
                      </a:lnTo>
                      <a:lnTo>
                        <a:pt x="1155" y="146"/>
                      </a:lnTo>
                      <a:lnTo>
                        <a:pt x="1130" y="184"/>
                      </a:lnTo>
                      <a:lnTo>
                        <a:pt x="1079" y="200"/>
                      </a:lnTo>
                      <a:lnTo>
                        <a:pt x="1039" y="243"/>
                      </a:lnTo>
                      <a:lnTo>
                        <a:pt x="999" y="254"/>
                      </a:lnTo>
                      <a:lnTo>
                        <a:pt x="944" y="330"/>
                      </a:lnTo>
                      <a:lnTo>
                        <a:pt x="929" y="416"/>
                      </a:lnTo>
                      <a:lnTo>
                        <a:pt x="1064" y="470"/>
                      </a:lnTo>
                      <a:lnTo>
                        <a:pt x="1079" y="470"/>
                      </a:lnTo>
                      <a:lnTo>
                        <a:pt x="1079" y="530"/>
                      </a:lnTo>
                      <a:lnTo>
                        <a:pt x="1120" y="557"/>
                      </a:lnTo>
                      <a:lnTo>
                        <a:pt x="1120" y="487"/>
                      </a:lnTo>
                      <a:lnTo>
                        <a:pt x="1170" y="416"/>
                      </a:lnTo>
                      <a:lnTo>
                        <a:pt x="1145" y="384"/>
                      </a:lnTo>
                      <a:lnTo>
                        <a:pt x="1170" y="286"/>
                      </a:lnTo>
                      <a:lnTo>
                        <a:pt x="1225" y="286"/>
                      </a:lnTo>
                      <a:lnTo>
                        <a:pt x="1275" y="330"/>
                      </a:lnTo>
                      <a:lnTo>
                        <a:pt x="1265" y="384"/>
                      </a:lnTo>
                      <a:lnTo>
                        <a:pt x="1290" y="400"/>
                      </a:lnTo>
                      <a:lnTo>
                        <a:pt x="1330" y="384"/>
                      </a:lnTo>
                      <a:lnTo>
                        <a:pt x="1330" y="341"/>
                      </a:lnTo>
                      <a:lnTo>
                        <a:pt x="1371" y="416"/>
                      </a:lnTo>
                      <a:lnTo>
                        <a:pt x="1371" y="443"/>
                      </a:lnTo>
                      <a:lnTo>
                        <a:pt x="1436" y="487"/>
                      </a:lnTo>
                      <a:lnTo>
                        <a:pt x="1436" y="530"/>
                      </a:lnTo>
                      <a:lnTo>
                        <a:pt x="1421" y="584"/>
                      </a:lnTo>
                      <a:lnTo>
                        <a:pt x="1461" y="600"/>
                      </a:lnTo>
                      <a:lnTo>
                        <a:pt x="1461" y="654"/>
                      </a:lnTo>
                      <a:lnTo>
                        <a:pt x="1436" y="654"/>
                      </a:lnTo>
                      <a:lnTo>
                        <a:pt x="1381" y="644"/>
                      </a:lnTo>
                      <a:lnTo>
                        <a:pt x="1411" y="573"/>
                      </a:lnTo>
                      <a:lnTo>
                        <a:pt x="1371" y="584"/>
                      </a:lnTo>
                      <a:lnTo>
                        <a:pt x="1315" y="573"/>
                      </a:lnTo>
                      <a:lnTo>
                        <a:pt x="1265" y="584"/>
                      </a:lnTo>
                      <a:lnTo>
                        <a:pt x="1250" y="627"/>
                      </a:lnTo>
                      <a:lnTo>
                        <a:pt x="1330" y="611"/>
                      </a:lnTo>
                      <a:lnTo>
                        <a:pt x="1305" y="671"/>
                      </a:lnTo>
                      <a:lnTo>
                        <a:pt x="1371" y="654"/>
                      </a:lnTo>
                      <a:lnTo>
                        <a:pt x="1371" y="687"/>
                      </a:lnTo>
                      <a:lnTo>
                        <a:pt x="1290" y="730"/>
                      </a:lnTo>
                      <a:lnTo>
                        <a:pt x="1315" y="698"/>
                      </a:lnTo>
                      <a:lnTo>
                        <a:pt x="1290" y="698"/>
                      </a:lnTo>
                      <a:lnTo>
                        <a:pt x="1210" y="741"/>
                      </a:lnTo>
                      <a:lnTo>
                        <a:pt x="1195" y="768"/>
                      </a:lnTo>
                      <a:lnTo>
                        <a:pt x="1225" y="768"/>
                      </a:lnTo>
                      <a:lnTo>
                        <a:pt x="1225" y="757"/>
                      </a:lnTo>
                      <a:lnTo>
                        <a:pt x="1225" y="768"/>
                      </a:lnTo>
                      <a:lnTo>
                        <a:pt x="1225" y="784"/>
                      </a:lnTo>
                      <a:lnTo>
                        <a:pt x="1195" y="784"/>
                      </a:lnTo>
                      <a:lnTo>
                        <a:pt x="1155" y="800"/>
                      </a:lnTo>
                      <a:lnTo>
                        <a:pt x="1120" y="871"/>
                      </a:lnTo>
                      <a:lnTo>
                        <a:pt x="1130" y="898"/>
                      </a:lnTo>
                      <a:lnTo>
                        <a:pt x="1090" y="941"/>
                      </a:lnTo>
                      <a:lnTo>
                        <a:pt x="1039" y="1001"/>
                      </a:lnTo>
                      <a:lnTo>
                        <a:pt x="1049" y="1087"/>
                      </a:lnTo>
                      <a:lnTo>
                        <a:pt x="1039" y="1114"/>
                      </a:lnTo>
                      <a:lnTo>
                        <a:pt x="1009" y="1055"/>
                      </a:lnTo>
                      <a:lnTo>
                        <a:pt x="999" y="1011"/>
                      </a:lnTo>
                      <a:lnTo>
                        <a:pt x="904" y="1001"/>
                      </a:lnTo>
                      <a:lnTo>
                        <a:pt x="919" y="1028"/>
                      </a:lnTo>
                      <a:lnTo>
                        <a:pt x="839" y="1028"/>
                      </a:lnTo>
                      <a:lnTo>
                        <a:pt x="798" y="1055"/>
                      </a:lnTo>
                      <a:lnTo>
                        <a:pt x="783" y="1141"/>
                      </a:lnTo>
                      <a:lnTo>
                        <a:pt x="798" y="1201"/>
                      </a:lnTo>
                      <a:lnTo>
                        <a:pt x="879" y="1212"/>
                      </a:lnTo>
                      <a:lnTo>
                        <a:pt x="894" y="1185"/>
                      </a:lnTo>
                      <a:lnTo>
                        <a:pt x="959" y="1185"/>
                      </a:lnTo>
                      <a:lnTo>
                        <a:pt x="919" y="1271"/>
                      </a:lnTo>
                      <a:lnTo>
                        <a:pt x="984" y="1271"/>
                      </a:lnTo>
                      <a:lnTo>
                        <a:pt x="984" y="1341"/>
                      </a:lnTo>
                      <a:lnTo>
                        <a:pt x="1024" y="1385"/>
                      </a:lnTo>
                      <a:lnTo>
                        <a:pt x="1049" y="1385"/>
                      </a:lnTo>
                      <a:lnTo>
                        <a:pt x="1079" y="1401"/>
                      </a:lnTo>
                      <a:lnTo>
                        <a:pt x="1105" y="1358"/>
                      </a:lnTo>
                      <a:lnTo>
                        <a:pt x="1170" y="1325"/>
                      </a:lnTo>
                      <a:lnTo>
                        <a:pt x="1290" y="1358"/>
                      </a:lnTo>
                      <a:lnTo>
                        <a:pt x="1436" y="1455"/>
                      </a:lnTo>
                      <a:lnTo>
                        <a:pt x="1476" y="1525"/>
                      </a:lnTo>
                      <a:lnTo>
                        <a:pt x="1461" y="1569"/>
                      </a:lnTo>
                      <a:lnTo>
                        <a:pt x="1491" y="1552"/>
                      </a:lnTo>
                      <a:lnTo>
                        <a:pt x="1687" y="1639"/>
                      </a:lnTo>
                      <a:lnTo>
                        <a:pt x="1717" y="1698"/>
                      </a:lnTo>
                      <a:lnTo>
                        <a:pt x="1647" y="1796"/>
                      </a:lnTo>
                      <a:lnTo>
                        <a:pt x="1637" y="1926"/>
                      </a:lnTo>
                      <a:lnTo>
                        <a:pt x="1596" y="1985"/>
                      </a:lnTo>
                      <a:lnTo>
                        <a:pt x="1566" y="1985"/>
                      </a:lnTo>
                      <a:lnTo>
                        <a:pt x="1501" y="2039"/>
                      </a:lnTo>
                      <a:lnTo>
                        <a:pt x="1501" y="2083"/>
                      </a:lnTo>
                      <a:lnTo>
                        <a:pt x="1436" y="2212"/>
                      </a:lnTo>
                      <a:lnTo>
                        <a:pt x="1381" y="2185"/>
                      </a:lnTo>
                      <a:lnTo>
                        <a:pt x="1411" y="2229"/>
                      </a:lnTo>
                      <a:lnTo>
                        <a:pt x="1381" y="2283"/>
                      </a:lnTo>
                      <a:lnTo>
                        <a:pt x="1340" y="2283"/>
                      </a:lnTo>
                      <a:lnTo>
                        <a:pt x="1330" y="2310"/>
                      </a:lnTo>
                      <a:lnTo>
                        <a:pt x="1305" y="2342"/>
                      </a:lnTo>
                      <a:lnTo>
                        <a:pt x="1315" y="2353"/>
                      </a:lnTo>
                      <a:lnTo>
                        <a:pt x="1305" y="2396"/>
                      </a:lnTo>
                      <a:lnTo>
                        <a:pt x="1275" y="2413"/>
                      </a:lnTo>
                      <a:lnTo>
                        <a:pt x="1305" y="2467"/>
                      </a:lnTo>
                      <a:lnTo>
                        <a:pt x="1265" y="2542"/>
                      </a:lnTo>
                      <a:lnTo>
                        <a:pt x="1305" y="2613"/>
                      </a:lnTo>
                      <a:lnTo>
                        <a:pt x="1315" y="2624"/>
                      </a:lnTo>
                      <a:lnTo>
                        <a:pt x="1340" y="2624"/>
                      </a:lnTo>
                      <a:lnTo>
                        <a:pt x="1305" y="2640"/>
                      </a:lnTo>
                      <a:lnTo>
                        <a:pt x="1265" y="2640"/>
                      </a:lnTo>
                      <a:lnTo>
                        <a:pt x="1225" y="2613"/>
                      </a:lnTo>
                      <a:lnTo>
                        <a:pt x="1195" y="2569"/>
                      </a:lnTo>
                      <a:lnTo>
                        <a:pt x="1170" y="2440"/>
                      </a:lnTo>
                      <a:lnTo>
                        <a:pt x="1185" y="2423"/>
                      </a:lnTo>
                      <a:lnTo>
                        <a:pt x="1195" y="2353"/>
                      </a:lnTo>
                      <a:lnTo>
                        <a:pt x="1185" y="2342"/>
                      </a:lnTo>
                      <a:lnTo>
                        <a:pt x="1170" y="2256"/>
                      </a:lnTo>
                      <a:lnTo>
                        <a:pt x="1195" y="2212"/>
                      </a:lnTo>
                      <a:lnTo>
                        <a:pt x="1185" y="1899"/>
                      </a:lnTo>
                      <a:lnTo>
                        <a:pt x="1105" y="1828"/>
                      </a:lnTo>
                      <a:lnTo>
                        <a:pt x="1090" y="1785"/>
                      </a:lnTo>
                      <a:lnTo>
                        <a:pt x="1024" y="1698"/>
                      </a:lnTo>
                      <a:lnTo>
                        <a:pt x="1009" y="1639"/>
                      </a:lnTo>
                      <a:lnTo>
                        <a:pt x="1024" y="1628"/>
                      </a:lnTo>
                      <a:lnTo>
                        <a:pt x="1024" y="1569"/>
                      </a:lnTo>
                      <a:lnTo>
                        <a:pt x="1064" y="1498"/>
                      </a:lnTo>
                      <a:lnTo>
                        <a:pt x="1064" y="1428"/>
                      </a:lnTo>
                      <a:lnTo>
                        <a:pt x="1049" y="1401"/>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3" name="Freeform 22"/>
                <p:cNvSpPr>
                  <a:spLocks noChangeAspect="1"/>
                </p:cNvSpPr>
                <p:nvPr/>
              </p:nvSpPr>
              <p:spPr bwMode="gray">
                <a:xfrm>
                  <a:off x="5764807" y="3576808"/>
                  <a:ext cx="66422" cy="49032"/>
                </a:xfrm>
                <a:custGeom>
                  <a:avLst/>
                  <a:gdLst/>
                  <a:ahLst/>
                  <a:cxnLst>
                    <a:cxn ang="0">
                      <a:pos x="10" y="54"/>
                    </a:cxn>
                    <a:cxn ang="0">
                      <a:pos x="0" y="38"/>
                    </a:cxn>
                    <a:cxn ang="0">
                      <a:pos x="0" y="27"/>
                    </a:cxn>
                    <a:cxn ang="0">
                      <a:pos x="10" y="11"/>
                    </a:cxn>
                    <a:cxn ang="0">
                      <a:pos x="10" y="0"/>
                    </a:cxn>
                    <a:cxn ang="0">
                      <a:pos x="26" y="11"/>
                    </a:cxn>
                    <a:cxn ang="0">
                      <a:pos x="41" y="11"/>
                    </a:cxn>
                    <a:cxn ang="0">
                      <a:pos x="51" y="27"/>
                    </a:cxn>
                    <a:cxn ang="0">
                      <a:pos x="66" y="27"/>
                    </a:cxn>
                    <a:cxn ang="0">
                      <a:pos x="81" y="38"/>
                    </a:cxn>
                    <a:cxn ang="0">
                      <a:pos x="51" y="38"/>
                    </a:cxn>
                    <a:cxn ang="0">
                      <a:pos x="41" y="38"/>
                    </a:cxn>
                    <a:cxn ang="0">
                      <a:pos x="26" y="38"/>
                    </a:cxn>
                    <a:cxn ang="0">
                      <a:pos x="10" y="54"/>
                    </a:cxn>
                  </a:cxnLst>
                  <a:rect l="0" t="0" r="r" b="b"/>
                  <a:pathLst>
                    <a:path w="81" h="54">
                      <a:moveTo>
                        <a:pt x="10" y="54"/>
                      </a:moveTo>
                      <a:lnTo>
                        <a:pt x="0" y="38"/>
                      </a:lnTo>
                      <a:lnTo>
                        <a:pt x="0" y="27"/>
                      </a:lnTo>
                      <a:lnTo>
                        <a:pt x="10" y="11"/>
                      </a:lnTo>
                      <a:lnTo>
                        <a:pt x="10" y="0"/>
                      </a:lnTo>
                      <a:lnTo>
                        <a:pt x="26" y="11"/>
                      </a:lnTo>
                      <a:lnTo>
                        <a:pt x="41" y="11"/>
                      </a:lnTo>
                      <a:lnTo>
                        <a:pt x="51" y="27"/>
                      </a:lnTo>
                      <a:lnTo>
                        <a:pt x="66" y="27"/>
                      </a:lnTo>
                      <a:lnTo>
                        <a:pt x="81" y="38"/>
                      </a:lnTo>
                      <a:lnTo>
                        <a:pt x="51" y="38"/>
                      </a:lnTo>
                      <a:lnTo>
                        <a:pt x="41" y="38"/>
                      </a:lnTo>
                      <a:lnTo>
                        <a:pt x="26" y="38"/>
                      </a:lnTo>
                      <a:lnTo>
                        <a:pt x="10" y="54"/>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4" name="Freeform 23"/>
                <p:cNvSpPr>
                  <a:spLocks noChangeAspect="1"/>
                </p:cNvSpPr>
                <p:nvPr/>
              </p:nvSpPr>
              <p:spPr bwMode="gray">
                <a:xfrm>
                  <a:off x="5873103" y="3523690"/>
                  <a:ext cx="24548" cy="23154"/>
                </a:xfrm>
                <a:custGeom>
                  <a:avLst/>
                  <a:gdLst/>
                  <a:ahLst/>
                  <a:cxnLst>
                    <a:cxn ang="0">
                      <a:pos x="0" y="16"/>
                    </a:cxn>
                    <a:cxn ang="0">
                      <a:pos x="0" y="0"/>
                    </a:cxn>
                    <a:cxn ang="0">
                      <a:pos x="15" y="0"/>
                    </a:cxn>
                    <a:cxn ang="0">
                      <a:pos x="30" y="0"/>
                    </a:cxn>
                    <a:cxn ang="0">
                      <a:pos x="30" y="16"/>
                    </a:cxn>
                    <a:cxn ang="0">
                      <a:pos x="30" y="27"/>
                    </a:cxn>
                    <a:cxn ang="0">
                      <a:pos x="15" y="27"/>
                    </a:cxn>
                    <a:cxn ang="0">
                      <a:pos x="0" y="16"/>
                    </a:cxn>
                  </a:cxnLst>
                  <a:rect l="0" t="0" r="r" b="b"/>
                  <a:pathLst>
                    <a:path w="30" h="27">
                      <a:moveTo>
                        <a:pt x="0" y="16"/>
                      </a:moveTo>
                      <a:lnTo>
                        <a:pt x="0" y="0"/>
                      </a:lnTo>
                      <a:lnTo>
                        <a:pt x="15" y="0"/>
                      </a:lnTo>
                      <a:lnTo>
                        <a:pt x="30" y="0"/>
                      </a:lnTo>
                      <a:lnTo>
                        <a:pt x="30" y="16"/>
                      </a:lnTo>
                      <a:lnTo>
                        <a:pt x="30" y="27"/>
                      </a:lnTo>
                      <a:lnTo>
                        <a:pt x="15" y="27"/>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5" name="Freeform 24"/>
                <p:cNvSpPr>
                  <a:spLocks noChangeAspect="1"/>
                </p:cNvSpPr>
                <p:nvPr/>
              </p:nvSpPr>
              <p:spPr bwMode="gray">
                <a:xfrm>
                  <a:off x="5864440" y="3382043"/>
                  <a:ext cx="41875" cy="23154"/>
                </a:xfrm>
                <a:custGeom>
                  <a:avLst/>
                  <a:gdLst/>
                  <a:ahLst/>
                  <a:cxnLst>
                    <a:cxn ang="0">
                      <a:pos x="25" y="0"/>
                    </a:cxn>
                    <a:cxn ang="0">
                      <a:pos x="40" y="0"/>
                    </a:cxn>
                    <a:cxn ang="0">
                      <a:pos x="50" y="16"/>
                    </a:cxn>
                    <a:cxn ang="0">
                      <a:pos x="10" y="27"/>
                    </a:cxn>
                    <a:cxn ang="0">
                      <a:pos x="0" y="0"/>
                    </a:cxn>
                    <a:cxn ang="0">
                      <a:pos x="25" y="0"/>
                    </a:cxn>
                  </a:cxnLst>
                  <a:rect l="0" t="0" r="r" b="b"/>
                  <a:pathLst>
                    <a:path w="50" h="27">
                      <a:moveTo>
                        <a:pt x="25" y="0"/>
                      </a:moveTo>
                      <a:lnTo>
                        <a:pt x="40" y="0"/>
                      </a:lnTo>
                      <a:lnTo>
                        <a:pt x="50" y="16"/>
                      </a:lnTo>
                      <a:lnTo>
                        <a:pt x="10" y="27"/>
                      </a:lnTo>
                      <a:lnTo>
                        <a:pt x="0"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6" name="Freeform 25"/>
                <p:cNvSpPr>
                  <a:spLocks noChangeAspect="1"/>
                </p:cNvSpPr>
                <p:nvPr/>
              </p:nvSpPr>
              <p:spPr bwMode="gray">
                <a:xfrm>
                  <a:off x="5864440" y="3382043"/>
                  <a:ext cx="41875" cy="23154"/>
                </a:xfrm>
                <a:custGeom>
                  <a:avLst/>
                  <a:gdLst/>
                  <a:ahLst/>
                  <a:cxnLst>
                    <a:cxn ang="0">
                      <a:pos x="25" y="0"/>
                    </a:cxn>
                    <a:cxn ang="0">
                      <a:pos x="40" y="0"/>
                    </a:cxn>
                    <a:cxn ang="0">
                      <a:pos x="50" y="16"/>
                    </a:cxn>
                    <a:cxn ang="0">
                      <a:pos x="10" y="27"/>
                    </a:cxn>
                    <a:cxn ang="0">
                      <a:pos x="0" y="0"/>
                    </a:cxn>
                    <a:cxn ang="0">
                      <a:pos x="25" y="0"/>
                    </a:cxn>
                  </a:cxnLst>
                  <a:rect l="0" t="0" r="r" b="b"/>
                  <a:pathLst>
                    <a:path w="50" h="27">
                      <a:moveTo>
                        <a:pt x="25" y="0"/>
                      </a:moveTo>
                      <a:lnTo>
                        <a:pt x="40" y="0"/>
                      </a:lnTo>
                      <a:lnTo>
                        <a:pt x="50" y="16"/>
                      </a:lnTo>
                      <a:lnTo>
                        <a:pt x="10" y="27"/>
                      </a:lnTo>
                      <a:lnTo>
                        <a:pt x="0"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7" name="Freeform 26"/>
                <p:cNvSpPr>
                  <a:spLocks noChangeAspect="1"/>
                </p:cNvSpPr>
                <p:nvPr/>
              </p:nvSpPr>
              <p:spPr bwMode="gray">
                <a:xfrm>
                  <a:off x="5751811" y="3368423"/>
                  <a:ext cx="287348" cy="298277"/>
                </a:xfrm>
                <a:custGeom>
                  <a:avLst/>
                  <a:gdLst/>
                  <a:ahLst/>
                  <a:cxnLst>
                    <a:cxn ang="0">
                      <a:pos x="66" y="16"/>
                    </a:cxn>
                    <a:cxn ang="0">
                      <a:pos x="56" y="59"/>
                    </a:cxn>
                    <a:cxn ang="0">
                      <a:pos x="66" y="59"/>
                    </a:cxn>
                    <a:cxn ang="0">
                      <a:pos x="81" y="32"/>
                    </a:cxn>
                    <a:cxn ang="0">
                      <a:pos x="121" y="16"/>
                    </a:cxn>
                    <a:cxn ang="0">
                      <a:pos x="121" y="59"/>
                    </a:cxn>
                    <a:cxn ang="0">
                      <a:pos x="176" y="43"/>
                    </a:cxn>
                    <a:cxn ang="0">
                      <a:pos x="216" y="75"/>
                    </a:cxn>
                    <a:cxn ang="0">
                      <a:pos x="256" y="75"/>
                    </a:cxn>
                    <a:cxn ang="0">
                      <a:pos x="281" y="102"/>
                    </a:cxn>
                    <a:cxn ang="0">
                      <a:pos x="291" y="146"/>
                    </a:cxn>
                    <a:cxn ang="0">
                      <a:pos x="291" y="173"/>
                    </a:cxn>
                    <a:cxn ang="0">
                      <a:pos x="332" y="200"/>
                    </a:cxn>
                    <a:cxn ang="0">
                      <a:pos x="347" y="216"/>
                    </a:cxn>
                    <a:cxn ang="0">
                      <a:pos x="322" y="216"/>
                    </a:cxn>
                    <a:cxn ang="0">
                      <a:pos x="307" y="216"/>
                    </a:cxn>
                    <a:cxn ang="0">
                      <a:pos x="266" y="216"/>
                    </a:cxn>
                    <a:cxn ang="0">
                      <a:pos x="291" y="259"/>
                    </a:cxn>
                    <a:cxn ang="0">
                      <a:pos x="291" y="275"/>
                    </a:cxn>
                    <a:cxn ang="0">
                      <a:pos x="281" y="286"/>
                    </a:cxn>
                    <a:cxn ang="0">
                      <a:pos x="266" y="302"/>
                    </a:cxn>
                    <a:cxn ang="0">
                      <a:pos x="281" y="330"/>
                    </a:cxn>
                    <a:cxn ang="0">
                      <a:pos x="241" y="319"/>
                    </a:cxn>
                    <a:cxn ang="0">
                      <a:pos x="201" y="302"/>
                    </a:cxn>
                    <a:cxn ang="0">
                      <a:pos x="176" y="259"/>
                    </a:cxn>
                    <a:cxn ang="0">
                      <a:pos x="136" y="243"/>
                    </a:cxn>
                    <a:cxn ang="0">
                      <a:pos x="161" y="243"/>
                    </a:cxn>
                    <a:cxn ang="0">
                      <a:pos x="186" y="216"/>
                    </a:cxn>
                    <a:cxn ang="0">
                      <a:pos x="216" y="189"/>
                    </a:cxn>
                    <a:cxn ang="0">
                      <a:pos x="176" y="146"/>
                    </a:cxn>
                    <a:cxn ang="0">
                      <a:pos x="136" y="113"/>
                    </a:cxn>
                    <a:cxn ang="0">
                      <a:pos x="121" y="129"/>
                    </a:cxn>
                    <a:cxn ang="0">
                      <a:pos x="81" y="113"/>
                    </a:cxn>
                    <a:cxn ang="0">
                      <a:pos x="25" y="113"/>
                    </a:cxn>
                    <a:cxn ang="0">
                      <a:pos x="15" y="75"/>
                    </a:cxn>
                    <a:cxn ang="0">
                      <a:pos x="41" y="32"/>
                    </a:cxn>
                    <a:cxn ang="0">
                      <a:pos x="81" y="16"/>
                    </a:cxn>
                  </a:cxnLst>
                  <a:rect l="0" t="0" r="r" b="b"/>
                  <a:pathLst>
                    <a:path w="347" h="330">
                      <a:moveTo>
                        <a:pt x="81" y="16"/>
                      </a:moveTo>
                      <a:lnTo>
                        <a:pt x="66" y="16"/>
                      </a:lnTo>
                      <a:lnTo>
                        <a:pt x="56" y="43"/>
                      </a:lnTo>
                      <a:lnTo>
                        <a:pt x="56" y="59"/>
                      </a:lnTo>
                      <a:lnTo>
                        <a:pt x="66" y="75"/>
                      </a:lnTo>
                      <a:lnTo>
                        <a:pt x="66" y="59"/>
                      </a:lnTo>
                      <a:lnTo>
                        <a:pt x="66" y="43"/>
                      </a:lnTo>
                      <a:lnTo>
                        <a:pt x="81" y="32"/>
                      </a:lnTo>
                      <a:lnTo>
                        <a:pt x="106" y="16"/>
                      </a:lnTo>
                      <a:lnTo>
                        <a:pt x="121" y="16"/>
                      </a:lnTo>
                      <a:lnTo>
                        <a:pt x="136" y="43"/>
                      </a:lnTo>
                      <a:lnTo>
                        <a:pt x="121" y="59"/>
                      </a:lnTo>
                      <a:lnTo>
                        <a:pt x="146" y="59"/>
                      </a:lnTo>
                      <a:lnTo>
                        <a:pt x="176" y="43"/>
                      </a:lnTo>
                      <a:lnTo>
                        <a:pt x="201" y="59"/>
                      </a:lnTo>
                      <a:lnTo>
                        <a:pt x="216" y="75"/>
                      </a:lnTo>
                      <a:lnTo>
                        <a:pt x="241" y="75"/>
                      </a:lnTo>
                      <a:lnTo>
                        <a:pt x="256" y="75"/>
                      </a:lnTo>
                      <a:lnTo>
                        <a:pt x="256" y="86"/>
                      </a:lnTo>
                      <a:lnTo>
                        <a:pt x="281" y="102"/>
                      </a:lnTo>
                      <a:lnTo>
                        <a:pt x="291" y="113"/>
                      </a:lnTo>
                      <a:lnTo>
                        <a:pt x="291" y="146"/>
                      </a:lnTo>
                      <a:lnTo>
                        <a:pt x="281" y="162"/>
                      </a:lnTo>
                      <a:lnTo>
                        <a:pt x="291" y="173"/>
                      </a:lnTo>
                      <a:lnTo>
                        <a:pt x="322" y="173"/>
                      </a:lnTo>
                      <a:lnTo>
                        <a:pt x="332" y="200"/>
                      </a:lnTo>
                      <a:lnTo>
                        <a:pt x="347" y="200"/>
                      </a:lnTo>
                      <a:lnTo>
                        <a:pt x="347" y="216"/>
                      </a:lnTo>
                      <a:lnTo>
                        <a:pt x="332" y="216"/>
                      </a:lnTo>
                      <a:lnTo>
                        <a:pt x="322" y="216"/>
                      </a:lnTo>
                      <a:lnTo>
                        <a:pt x="322" y="232"/>
                      </a:lnTo>
                      <a:lnTo>
                        <a:pt x="307" y="216"/>
                      </a:lnTo>
                      <a:lnTo>
                        <a:pt x="281" y="216"/>
                      </a:lnTo>
                      <a:lnTo>
                        <a:pt x="266" y="216"/>
                      </a:lnTo>
                      <a:lnTo>
                        <a:pt x="281" y="243"/>
                      </a:lnTo>
                      <a:lnTo>
                        <a:pt x="291" y="259"/>
                      </a:lnTo>
                      <a:lnTo>
                        <a:pt x="307" y="275"/>
                      </a:lnTo>
                      <a:lnTo>
                        <a:pt x="291" y="275"/>
                      </a:lnTo>
                      <a:lnTo>
                        <a:pt x="291" y="286"/>
                      </a:lnTo>
                      <a:lnTo>
                        <a:pt x="281" y="286"/>
                      </a:lnTo>
                      <a:lnTo>
                        <a:pt x="256" y="286"/>
                      </a:lnTo>
                      <a:lnTo>
                        <a:pt x="266" y="302"/>
                      </a:lnTo>
                      <a:lnTo>
                        <a:pt x="281" y="319"/>
                      </a:lnTo>
                      <a:lnTo>
                        <a:pt x="281" y="330"/>
                      </a:lnTo>
                      <a:lnTo>
                        <a:pt x="266" y="330"/>
                      </a:lnTo>
                      <a:lnTo>
                        <a:pt x="241" y="319"/>
                      </a:lnTo>
                      <a:lnTo>
                        <a:pt x="216" y="302"/>
                      </a:lnTo>
                      <a:lnTo>
                        <a:pt x="201" y="302"/>
                      </a:lnTo>
                      <a:lnTo>
                        <a:pt x="186" y="275"/>
                      </a:lnTo>
                      <a:lnTo>
                        <a:pt x="176" y="259"/>
                      </a:lnTo>
                      <a:lnTo>
                        <a:pt x="146" y="259"/>
                      </a:lnTo>
                      <a:lnTo>
                        <a:pt x="136" y="243"/>
                      </a:lnTo>
                      <a:lnTo>
                        <a:pt x="146" y="243"/>
                      </a:lnTo>
                      <a:lnTo>
                        <a:pt x="161" y="243"/>
                      </a:lnTo>
                      <a:lnTo>
                        <a:pt x="186" y="232"/>
                      </a:lnTo>
                      <a:lnTo>
                        <a:pt x="186" y="216"/>
                      </a:lnTo>
                      <a:lnTo>
                        <a:pt x="216" y="200"/>
                      </a:lnTo>
                      <a:lnTo>
                        <a:pt x="216" y="189"/>
                      </a:lnTo>
                      <a:lnTo>
                        <a:pt x="201" y="162"/>
                      </a:lnTo>
                      <a:lnTo>
                        <a:pt x="176" y="146"/>
                      </a:lnTo>
                      <a:lnTo>
                        <a:pt x="146" y="113"/>
                      </a:lnTo>
                      <a:lnTo>
                        <a:pt x="136" y="113"/>
                      </a:lnTo>
                      <a:lnTo>
                        <a:pt x="136" y="129"/>
                      </a:lnTo>
                      <a:lnTo>
                        <a:pt x="121" y="129"/>
                      </a:lnTo>
                      <a:lnTo>
                        <a:pt x="106" y="113"/>
                      </a:lnTo>
                      <a:lnTo>
                        <a:pt x="81" y="113"/>
                      </a:lnTo>
                      <a:lnTo>
                        <a:pt x="41" y="113"/>
                      </a:lnTo>
                      <a:lnTo>
                        <a:pt x="25" y="113"/>
                      </a:lnTo>
                      <a:lnTo>
                        <a:pt x="15" y="102"/>
                      </a:lnTo>
                      <a:lnTo>
                        <a:pt x="15" y="75"/>
                      </a:lnTo>
                      <a:lnTo>
                        <a:pt x="0" y="75"/>
                      </a:lnTo>
                      <a:lnTo>
                        <a:pt x="41" y="32"/>
                      </a:lnTo>
                      <a:lnTo>
                        <a:pt x="56" y="0"/>
                      </a:lnTo>
                      <a:lnTo>
                        <a:pt x="81"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8" name="Freeform 27"/>
                <p:cNvSpPr>
                  <a:spLocks noChangeAspect="1"/>
                </p:cNvSpPr>
                <p:nvPr/>
              </p:nvSpPr>
              <p:spPr bwMode="gray">
                <a:xfrm>
                  <a:off x="5698385" y="3327563"/>
                  <a:ext cx="46207" cy="29964"/>
                </a:xfrm>
                <a:custGeom>
                  <a:avLst/>
                  <a:gdLst/>
                  <a:ahLst/>
                  <a:cxnLst>
                    <a:cxn ang="0">
                      <a:pos x="0" y="16"/>
                    </a:cxn>
                    <a:cxn ang="0">
                      <a:pos x="15" y="16"/>
                    </a:cxn>
                    <a:cxn ang="0">
                      <a:pos x="25" y="0"/>
                    </a:cxn>
                    <a:cxn ang="0">
                      <a:pos x="40" y="0"/>
                    </a:cxn>
                    <a:cxn ang="0">
                      <a:pos x="55" y="16"/>
                    </a:cxn>
                    <a:cxn ang="0">
                      <a:pos x="55" y="33"/>
                    </a:cxn>
                    <a:cxn ang="0">
                      <a:pos x="25" y="33"/>
                    </a:cxn>
                    <a:cxn ang="0">
                      <a:pos x="0" y="16"/>
                    </a:cxn>
                  </a:cxnLst>
                  <a:rect l="0" t="0" r="r" b="b"/>
                  <a:pathLst>
                    <a:path w="55" h="33">
                      <a:moveTo>
                        <a:pt x="0" y="16"/>
                      </a:moveTo>
                      <a:lnTo>
                        <a:pt x="15" y="16"/>
                      </a:lnTo>
                      <a:lnTo>
                        <a:pt x="25" y="0"/>
                      </a:lnTo>
                      <a:lnTo>
                        <a:pt x="40" y="0"/>
                      </a:lnTo>
                      <a:lnTo>
                        <a:pt x="55" y="16"/>
                      </a:lnTo>
                      <a:lnTo>
                        <a:pt x="55" y="33"/>
                      </a:lnTo>
                      <a:lnTo>
                        <a:pt x="25" y="33"/>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29" name="Freeform 28"/>
                <p:cNvSpPr>
                  <a:spLocks noChangeAspect="1"/>
                </p:cNvSpPr>
                <p:nvPr/>
              </p:nvSpPr>
              <p:spPr bwMode="gray">
                <a:xfrm>
                  <a:off x="5633407" y="3382043"/>
                  <a:ext cx="53427" cy="61290"/>
                </a:xfrm>
                <a:custGeom>
                  <a:avLst/>
                  <a:gdLst/>
                  <a:ahLst/>
                  <a:cxnLst>
                    <a:cxn ang="0">
                      <a:pos x="0" y="27"/>
                    </a:cxn>
                    <a:cxn ang="0">
                      <a:pos x="15" y="27"/>
                    </a:cxn>
                    <a:cxn ang="0">
                      <a:pos x="25" y="27"/>
                    </a:cxn>
                    <a:cxn ang="0">
                      <a:pos x="25" y="0"/>
                    </a:cxn>
                    <a:cxn ang="0">
                      <a:pos x="65" y="0"/>
                    </a:cxn>
                    <a:cxn ang="0">
                      <a:pos x="65" y="16"/>
                    </a:cxn>
                    <a:cxn ang="0">
                      <a:pos x="55" y="27"/>
                    </a:cxn>
                    <a:cxn ang="0">
                      <a:pos x="65" y="43"/>
                    </a:cxn>
                    <a:cxn ang="0">
                      <a:pos x="40" y="59"/>
                    </a:cxn>
                    <a:cxn ang="0">
                      <a:pos x="25" y="70"/>
                    </a:cxn>
                    <a:cxn ang="0">
                      <a:pos x="25" y="59"/>
                    </a:cxn>
                    <a:cxn ang="0">
                      <a:pos x="15" y="43"/>
                    </a:cxn>
                    <a:cxn ang="0">
                      <a:pos x="0" y="27"/>
                    </a:cxn>
                  </a:cxnLst>
                  <a:rect l="0" t="0" r="r" b="b"/>
                  <a:pathLst>
                    <a:path w="65" h="70">
                      <a:moveTo>
                        <a:pt x="0" y="27"/>
                      </a:moveTo>
                      <a:lnTo>
                        <a:pt x="15" y="27"/>
                      </a:lnTo>
                      <a:lnTo>
                        <a:pt x="25" y="27"/>
                      </a:lnTo>
                      <a:lnTo>
                        <a:pt x="25" y="0"/>
                      </a:lnTo>
                      <a:lnTo>
                        <a:pt x="65" y="0"/>
                      </a:lnTo>
                      <a:lnTo>
                        <a:pt x="65" y="16"/>
                      </a:lnTo>
                      <a:lnTo>
                        <a:pt x="55" y="27"/>
                      </a:lnTo>
                      <a:lnTo>
                        <a:pt x="65" y="43"/>
                      </a:lnTo>
                      <a:lnTo>
                        <a:pt x="40" y="59"/>
                      </a:lnTo>
                      <a:lnTo>
                        <a:pt x="25" y="70"/>
                      </a:lnTo>
                      <a:lnTo>
                        <a:pt x="25" y="59"/>
                      </a:lnTo>
                      <a:lnTo>
                        <a:pt x="15" y="43"/>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0" name="Freeform 29"/>
                <p:cNvSpPr>
                  <a:spLocks noChangeAspect="1"/>
                </p:cNvSpPr>
                <p:nvPr/>
              </p:nvSpPr>
              <p:spPr bwMode="gray">
                <a:xfrm>
                  <a:off x="5633407" y="3382043"/>
                  <a:ext cx="53427" cy="61290"/>
                </a:xfrm>
                <a:custGeom>
                  <a:avLst/>
                  <a:gdLst/>
                  <a:ahLst/>
                  <a:cxnLst>
                    <a:cxn ang="0">
                      <a:pos x="0" y="27"/>
                    </a:cxn>
                    <a:cxn ang="0">
                      <a:pos x="15" y="27"/>
                    </a:cxn>
                    <a:cxn ang="0">
                      <a:pos x="25" y="27"/>
                    </a:cxn>
                    <a:cxn ang="0">
                      <a:pos x="25" y="0"/>
                    </a:cxn>
                    <a:cxn ang="0">
                      <a:pos x="65" y="0"/>
                    </a:cxn>
                    <a:cxn ang="0">
                      <a:pos x="65" y="16"/>
                    </a:cxn>
                    <a:cxn ang="0">
                      <a:pos x="55" y="27"/>
                    </a:cxn>
                    <a:cxn ang="0">
                      <a:pos x="65" y="43"/>
                    </a:cxn>
                    <a:cxn ang="0">
                      <a:pos x="40" y="59"/>
                    </a:cxn>
                    <a:cxn ang="0">
                      <a:pos x="25" y="70"/>
                    </a:cxn>
                    <a:cxn ang="0">
                      <a:pos x="25" y="59"/>
                    </a:cxn>
                    <a:cxn ang="0">
                      <a:pos x="15" y="43"/>
                    </a:cxn>
                    <a:cxn ang="0">
                      <a:pos x="0" y="27"/>
                    </a:cxn>
                  </a:cxnLst>
                  <a:rect l="0" t="0" r="r" b="b"/>
                  <a:pathLst>
                    <a:path w="65" h="70">
                      <a:moveTo>
                        <a:pt x="0" y="27"/>
                      </a:moveTo>
                      <a:lnTo>
                        <a:pt x="15" y="27"/>
                      </a:lnTo>
                      <a:lnTo>
                        <a:pt x="25" y="27"/>
                      </a:lnTo>
                      <a:lnTo>
                        <a:pt x="25" y="0"/>
                      </a:lnTo>
                      <a:lnTo>
                        <a:pt x="65" y="0"/>
                      </a:lnTo>
                      <a:lnTo>
                        <a:pt x="65" y="16"/>
                      </a:lnTo>
                      <a:lnTo>
                        <a:pt x="55" y="27"/>
                      </a:lnTo>
                      <a:lnTo>
                        <a:pt x="65" y="43"/>
                      </a:lnTo>
                      <a:lnTo>
                        <a:pt x="40" y="59"/>
                      </a:lnTo>
                      <a:lnTo>
                        <a:pt x="25" y="70"/>
                      </a:lnTo>
                      <a:lnTo>
                        <a:pt x="25" y="59"/>
                      </a:lnTo>
                      <a:lnTo>
                        <a:pt x="15" y="43"/>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1" name="Freeform 30"/>
                <p:cNvSpPr>
                  <a:spLocks noChangeAspect="1"/>
                </p:cNvSpPr>
                <p:nvPr/>
              </p:nvSpPr>
              <p:spPr bwMode="gray">
                <a:xfrm>
                  <a:off x="5652178" y="3303047"/>
                  <a:ext cx="44762" cy="39498"/>
                </a:xfrm>
                <a:custGeom>
                  <a:avLst/>
                  <a:gdLst/>
                  <a:ahLst/>
                  <a:cxnLst>
                    <a:cxn ang="0">
                      <a:pos x="30" y="43"/>
                    </a:cxn>
                    <a:cxn ang="0">
                      <a:pos x="40" y="43"/>
                    </a:cxn>
                    <a:cxn ang="0">
                      <a:pos x="55" y="33"/>
                    </a:cxn>
                    <a:cxn ang="0">
                      <a:pos x="55" y="0"/>
                    </a:cxn>
                    <a:cxn ang="0">
                      <a:pos x="30" y="0"/>
                    </a:cxn>
                    <a:cxn ang="0">
                      <a:pos x="15" y="16"/>
                    </a:cxn>
                    <a:cxn ang="0">
                      <a:pos x="0" y="16"/>
                    </a:cxn>
                    <a:cxn ang="0">
                      <a:pos x="0" y="33"/>
                    </a:cxn>
                    <a:cxn ang="0">
                      <a:pos x="15" y="43"/>
                    </a:cxn>
                    <a:cxn ang="0">
                      <a:pos x="30" y="43"/>
                    </a:cxn>
                  </a:cxnLst>
                  <a:rect l="0" t="0" r="r" b="b"/>
                  <a:pathLst>
                    <a:path w="55" h="43">
                      <a:moveTo>
                        <a:pt x="30" y="43"/>
                      </a:moveTo>
                      <a:lnTo>
                        <a:pt x="40" y="43"/>
                      </a:lnTo>
                      <a:lnTo>
                        <a:pt x="55" y="33"/>
                      </a:lnTo>
                      <a:lnTo>
                        <a:pt x="55" y="0"/>
                      </a:lnTo>
                      <a:lnTo>
                        <a:pt x="30" y="0"/>
                      </a:lnTo>
                      <a:lnTo>
                        <a:pt x="15" y="16"/>
                      </a:lnTo>
                      <a:lnTo>
                        <a:pt x="0" y="16"/>
                      </a:lnTo>
                      <a:lnTo>
                        <a:pt x="0" y="33"/>
                      </a:lnTo>
                      <a:lnTo>
                        <a:pt x="15" y="43"/>
                      </a:lnTo>
                      <a:lnTo>
                        <a:pt x="3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2" name="Freeform 31"/>
                <p:cNvSpPr>
                  <a:spLocks noChangeAspect="1"/>
                </p:cNvSpPr>
                <p:nvPr/>
              </p:nvSpPr>
              <p:spPr bwMode="gray">
                <a:xfrm>
                  <a:off x="5491899" y="3303047"/>
                  <a:ext cx="119849" cy="65376"/>
                </a:xfrm>
                <a:custGeom>
                  <a:avLst/>
                  <a:gdLst/>
                  <a:ahLst/>
                  <a:cxnLst>
                    <a:cxn ang="0">
                      <a:pos x="50" y="43"/>
                    </a:cxn>
                    <a:cxn ang="0">
                      <a:pos x="0" y="43"/>
                    </a:cxn>
                    <a:cxn ang="0">
                      <a:pos x="40" y="16"/>
                    </a:cxn>
                    <a:cxn ang="0">
                      <a:pos x="50" y="16"/>
                    </a:cxn>
                    <a:cxn ang="0">
                      <a:pos x="90" y="43"/>
                    </a:cxn>
                    <a:cxn ang="0">
                      <a:pos x="90" y="33"/>
                    </a:cxn>
                    <a:cxn ang="0">
                      <a:pos x="106" y="33"/>
                    </a:cxn>
                    <a:cxn ang="0">
                      <a:pos x="90" y="16"/>
                    </a:cxn>
                    <a:cxn ang="0">
                      <a:pos x="106" y="0"/>
                    </a:cxn>
                    <a:cxn ang="0">
                      <a:pos x="121" y="0"/>
                    </a:cxn>
                    <a:cxn ang="0">
                      <a:pos x="121" y="16"/>
                    </a:cxn>
                    <a:cxn ang="0">
                      <a:pos x="131" y="33"/>
                    </a:cxn>
                    <a:cxn ang="0">
                      <a:pos x="146" y="16"/>
                    </a:cxn>
                    <a:cxn ang="0">
                      <a:pos x="146" y="33"/>
                    </a:cxn>
                    <a:cxn ang="0">
                      <a:pos x="146" y="43"/>
                    </a:cxn>
                    <a:cxn ang="0">
                      <a:pos x="146" y="60"/>
                    </a:cxn>
                    <a:cxn ang="0">
                      <a:pos x="121" y="60"/>
                    </a:cxn>
                    <a:cxn ang="0">
                      <a:pos x="90" y="43"/>
                    </a:cxn>
                    <a:cxn ang="0">
                      <a:pos x="80" y="60"/>
                    </a:cxn>
                    <a:cxn ang="0">
                      <a:pos x="65" y="71"/>
                    </a:cxn>
                    <a:cxn ang="0">
                      <a:pos x="50" y="71"/>
                    </a:cxn>
                    <a:cxn ang="0">
                      <a:pos x="40" y="71"/>
                    </a:cxn>
                    <a:cxn ang="0">
                      <a:pos x="50" y="43"/>
                    </a:cxn>
                  </a:cxnLst>
                  <a:rect l="0" t="0" r="r" b="b"/>
                  <a:pathLst>
                    <a:path w="146" h="71">
                      <a:moveTo>
                        <a:pt x="50" y="43"/>
                      </a:moveTo>
                      <a:lnTo>
                        <a:pt x="0" y="43"/>
                      </a:lnTo>
                      <a:lnTo>
                        <a:pt x="40" y="16"/>
                      </a:lnTo>
                      <a:lnTo>
                        <a:pt x="50" y="16"/>
                      </a:lnTo>
                      <a:lnTo>
                        <a:pt x="90" y="43"/>
                      </a:lnTo>
                      <a:lnTo>
                        <a:pt x="90" y="33"/>
                      </a:lnTo>
                      <a:lnTo>
                        <a:pt x="106" y="33"/>
                      </a:lnTo>
                      <a:lnTo>
                        <a:pt x="90" y="16"/>
                      </a:lnTo>
                      <a:lnTo>
                        <a:pt x="106" y="0"/>
                      </a:lnTo>
                      <a:lnTo>
                        <a:pt x="121" y="0"/>
                      </a:lnTo>
                      <a:lnTo>
                        <a:pt x="121" y="16"/>
                      </a:lnTo>
                      <a:lnTo>
                        <a:pt x="131" y="33"/>
                      </a:lnTo>
                      <a:lnTo>
                        <a:pt x="146" y="16"/>
                      </a:lnTo>
                      <a:lnTo>
                        <a:pt x="146" y="33"/>
                      </a:lnTo>
                      <a:lnTo>
                        <a:pt x="146" y="43"/>
                      </a:lnTo>
                      <a:lnTo>
                        <a:pt x="146" y="60"/>
                      </a:lnTo>
                      <a:lnTo>
                        <a:pt x="121" y="60"/>
                      </a:lnTo>
                      <a:lnTo>
                        <a:pt x="90" y="43"/>
                      </a:lnTo>
                      <a:lnTo>
                        <a:pt x="80" y="60"/>
                      </a:lnTo>
                      <a:lnTo>
                        <a:pt x="65" y="71"/>
                      </a:lnTo>
                      <a:lnTo>
                        <a:pt x="50" y="71"/>
                      </a:lnTo>
                      <a:lnTo>
                        <a:pt x="40" y="71"/>
                      </a:lnTo>
                      <a:lnTo>
                        <a:pt x="5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3" name="Freeform 32"/>
                <p:cNvSpPr>
                  <a:spLocks noChangeAspect="1"/>
                </p:cNvSpPr>
                <p:nvPr/>
              </p:nvSpPr>
              <p:spPr bwMode="gray">
                <a:xfrm>
                  <a:off x="5438473" y="3279892"/>
                  <a:ext cx="86637" cy="54480"/>
                </a:xfrm>
                <a:custGeom>
                  <a:avLst/>
                  <a:gdLst/>
                  <a:ahLst/>
                  <a:cxnLst>
                    <a:cxn ang="0">
                      <a:pos x="65" y="43"/>
                    </a:cxn>
                    <a:cxn ang="0">
                      <a:pos x="75" y="43"/>
                    </a:cxn>
                    <a:cxn ang="0">
                      <a:pos x="90" y="27"/>
                    </a:cxn>
                    <a:cxn ang="0">
                      <a:pos x="105" y="16"/>
                    </a:cxn>
                    <a:cxn ang="0">
                      <a:pos x="90" y="0"/>
                    </a:cxn>
                    <a:cxn ang="0">
                      <a:pos x="65" y="16"/>
                    </a:cxn>
                    <a:cxn ang="0">
                      <a:pos x="25" y="16"/>
                    </a:cxn>
                    <a:cxn ang="0">
                      <a:pos x="0" y="43"/>
                    </a:cxn>
                    <a:cxn ang="0">
                      <a:pos x="0" y="60"/>
                    </a:cxn>
                    <a:cxn ang="0">
                      <a:pos x="25" y="60"/>
                    </a:cxn>
                    <a:cxn ang="0">
                      <a:pos x="40" y="43"/>
                    </a:cxn>
                    <a:cxn ang="0">
                      <a:pos x="50" y="43"/>
                    </a:cxn>
                    <a:cxn ang="0">
                      <a:pos x="65" y="43"/>
                    </a:cxn>
                  </a:cxnLst>
                  <a:rect l="0" t="0" r="r" b="b"/>
                  <a:pathLst>
                    <a:path w="105" h="60">
                      <a:moveTo>
                        <a:pt x="65" y="43"/>
                      </a:moveTo>
                      <a:lnTo>
                        <a:pt x="75" y="43"/>
                      </a:lnTo>
                      <a:lnTo>
                        <a:pt x="90" y="27"/>
                      </a:lnTo>
                      <a:lnTo>
                        <a:pt x="105" y="16"/>
                      </a:lnTo>
                      <a:lnTo>
                        <a:pt x="90" y="0"/>
                      </a:lnTo>
                      <a:lnTo>
                        <a:pt x="65" y="16"/>
                      </a:lnTo>
                      <a:lnTo>
                        <a:pt x="25" y="16"/>
                      </a:lnTo>
                      <a:lnTo>
                        <a:pt x="0" y="43"/>
                      </a:lnTo>
                      <a:lnTo>
                        <a:pt x="0" y="60"/>
                      </a:lnTo>
                      <a:lnTo>
                        <a:pt x="25" y="60"/>
                      </a:lnTo>
                      <a:lnTo>
                        <a:pt x="40" y="43"/>
                      </a:lnTo>
                      <a:lnTo>
                        <a:pt x="50" y="43"/>
                      </a:lnTo>
                      <a:lnTo>
                        <a:pt x="65"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4" name="Freeform 33"/>
                <p:cNvSpPr>
                  <a:spLocks noChangeAspect="1"/>
                </p:cNvSpPr>
                <p:nvPr/>
              </p:nvSpPr>
              <p:spPr bwMode="gray">
                <a:xfrm>
                  <a:off x="5646403" y="3225412"/>
                  <a:ext cx="40431" cy="54480"/>
                </a:xfrm>
                <a:custGeom>
                  <a:avLst/>
                  <a:gdLst/>
                  <a:ahLst/>
                  <a:cxnLst>
                    <a:cxn ang="0">
                      <a:pos x="0" y="16"/>
                    </a:cxn>
                    <a:cxn ang="0">
                      <a:pos x="0" y="0"/>
                    </a:cxn>
                    <a:cxn ang="0">
                      <a:pos x="10" y="0"/>
                    </a:cxn>
                    <a:cxn ang="0">
                      <a:pos x="40" y="16"/>
                    </a:cxn>
                    <a:cxn ang="0">
                      <a:pos x="50" y="16"/>
                    </a:cxn>
                    <a:cxn ang="0">
                      <a:pos x="50" y="32"/>
                    </a:cxn>
                    <a:cxn ang="0">
                      <a:pos x="50" y="43"/>
                    </a:cxn>
                    <a:cxn ang="0">
                      <a:pos x="50" y="59"/>
                    </a:cxn>
                    <a:cxn ang="0">
                      <a:pos x="40" y="59"/>
                    </a:cxn>
                    <a:cxn ang="0">
                      <a:pos x="40" y="43"/>
                    </a:cxn>
                    <a:cxn ang="0">
                      <a:pos x="0" y="43"/>
                    </a:cxn>
                    <a:cxn ang="0">
                      <a:pos x="0" y="32"/>
                    </a:cxn>
                    <a:cxn ang="0">
                      <a:pos x="0" y="16"/>
                    </a:cxn>
                  </a:cxnLst>
                  <a:rect l="0" t="0" r="r" b="b"/>
                  <a:pathLst>
                    <a:path w="50" h="59">
                      <a:moveTo>
                        <a:pt x="0" y="16"/>
                      </a:moveTo>
                      <a:lnTo>
                        <a:pt x="0" y="0"/>
                      </a:lnTo>
                      <a:lnTo>
                        <a:pt x="10" y="0"/>
                      </a:lnTo>
                      <a:lnTo>
                        <a:pt x="40" y="16"/>
                      </a:lnTo>
                      <a:lnTo>
                        <a:pt x="50" y="16"/>
                      </a:lnTo>
                      <a:lnTo>
                        <a:pt x="50" y="32"/>
                      </a:lnTo>
                      <a:lnTo>
                        <a:pt x="50" y="43"/>
                      </a:lnTo>
                      <a:lnTo>
                        <a:pt x="50" y="59"/>
                      </a:lnTo>
                      <a:lnTo>
                        <a:pt x="40" y="59"/>
                      </a:lnTo>
                      <a:lnTo>
                        <a:pt x="40" y="43"/>
                      </a:lnTo>
                      <a:lnTo>
                        <a:pt x="0" y="43"/>
                      </a:lnTo>
                      <a:lnTo>
                        <a:pt x="0" y="32"/>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5" name="Freeform 34"/>
                <p:cNvSpPr>
                  <a:spLocks noChangeAspect="1"/>
                </p:cNvSpPr>
                <p:nvPr/>
              </p:nvSpPr>
              <p:spPr bwMode="gray">
                <a:xfrm>
                  <a:off x="5546769" y="3263548"/>
                  <a:ext cx="34655" cy="29964"/>
                </a:xfrm>
                <a:custGeom>
                  <a:avLst/>
                  <a:gdLst/>
                  <a:ahLst/>
                  <a:cxnLst>
                    <a:cxn ang="0">
                      <a:pos x="25" y="0"/>
                    </a:cxn>
                    <a:cxn ang="0">
                      <a:pos x="15" y="16"/>
                    </a:cxn>
                    <a:cxn ang="0">
                      <a:pos x="0" y="16"/>
                    </a:cxn>
                    <a:cxn ang="0">
                      <a:pos x="15" y="32"/>
                    </a:cxn>
                    <a:cxn ang="0">
                      <a:pos x="25" y="32"/>
                    </a:cxn>
                    <a:cxn ang="0">
                      <a:pos x="41" y="16"/>
                    </a:cxn>
                    <a:cxn ang="0">
                      <a:pos x="41" y="0"/>
                    </a:cxn>
                    <a:cxn ang="0">
                      <a:pos x="25" y="0"/>
                    </a:cxn>
                  </a:cxnLst>
                  <a:rect l="0" t="0" r="r" b="b"/>
                  <a:pathLst>
                    <a:path w="41" h="32">
                      <a:moveTo>
                        <a:pt x="25" y="0"/>
                      </a:moveTo>
                      <a:lnTo>
                        <a:pt x="15" y="16"/>
                      </a:lnTo>
                      <a:lnTo>
                        <a:pt x="0" y="16"/>
                      </a:lnTo>
                      <a:lnTo>
                        <a:pt x="15" y="32"/>
                      </a:lnTo>
                      <a:lnTo>
                        <a:pt x="25" y="32"/>
                      </a:lnTo>
                      <a:lnTo>
                        <a:pt x="41" y="16"/>
                      </a:lnTo>
                      <a:lnTo>
                        <a:pt x="41" y="0"/>
                      </a:lnTo>
                      <a:lnTo>
                        <a:pt x="2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6" name="Freeform 35"/>
                <p:cNvSpPr>
                  <a:spLocks noChangeAspect="1"/>
                </p:cNvSpPr>
                <p:nvPr/>
              </p:nvSpPr>
              <p:spPr bwMode="gray">
                <a:xfrm>
                  <a:off x="5711380" y="3293512"/>
                  <a:ext cx="173275" cy="73548"/>
                </a:xfrm>
                <a:custGeom>
                  <a:avLst/>
                  <a:gdLst/>
                  <a:ahLst/>
                  <a:cxnLst>
                    <a:cxn ang="0">
                      <a:pos x="0" y="11"/>
                    </a:cxn>
                    <a:cxn ang="0">
                      <a:pos x="10" y="0"/>
                    </a:cxn>
                    <a:cxn ang="0">
                      <a:pos x="25" y="0"/>
                    </a:cxn>
                    <a:cxn ang="0">
                      <a:pos x="40" y="0"/>
                    </a:cxn>
                    <a:cxn ang="0">
                      <a:pos x="50" y="11"/>
                    </a:cxn>
                    <a:cxn ang="0">
                      <a:pos x="65" y="11"/>
                    </a:cxn>
                    <a:cxn ang="0">
                      <a:pos x="80" y="11"/>
                    </a:cxn>
                    <a:cxn ang="0">
                      <a:pos x="80" y="27"/>
                    </a:cxn>
                    <a:cxn ang="0">
                      <a:pos x="65" y="44"/>
                    </a:cxn>
                    <a:cxn ang="0">
                      <a:pos x="91" y="44"/>
                    </a:cxn>
                    <a:cxn ang="0">
                      <a:pos x="121" y="54"/>
                    </a:cxn>
                    <a:cxn ang="0">
                      <a:pos x="146" y="44"/>
                    </a:cxn>
                    <a:cxn ang="0">
                      <a:pos x="171" y="44"/>
                    </a:cxn>
                    <a:cxn ang="0">
                      <a:pos x="186" y="44"/>
                    </a:cxn>
                    <a:cxn ang="0">
                      <a:pos x="196" y="54"/>
                    </a:cxn>
                    <a:cxn ang="0">
                      <a:pos x="211" y="71"/>
                    </a:cxn>
                    <a:cxn ang="0">
                      <a:pos x="196" y="82"/>
                    </a:cxn>
                    <a:cxn ang="0">
                      <a:pos x="146" y="71"/>
                    </a:cxn>
                    <a:cxn ang="0">
                      <a:pos x="106" y="82"/>
                    </a:cxn>
                    <a:cxn ang="0">
                      <a:pos x="91" y="82"/>
                    </a:cxn>
                    <a:cxn ang="0">
                      <a:pos x="80" y="71"/>
                    </a:cxn>
                    <a:cxn ang="0">
                      <a:pos x="65" y="71"/>
                    </a:cxn>
                    <a:cxn ang="0">
                      <a:pos x="50" y="54"/>
                    </a:cxn>
                    <a:cxn ang="0">
                      <a:pos x="50" y="27"/>
                    </a:cxn>
                    <a:cxn ang="0">
                      <a:pos x="25" y="27"/>
                    </a:cxn>
                    <a:cxn ang="0">
                      <a:pos x="10" y="11"/>
                    </a:cxn>
                    <a:cxn ang="0">
                      <a:pos x="0" y="11"/>
                    </a:cxn>
                  </a:cxnLst>
                  <a:rect l="0" t="0" r="r" b="b"/>
                  <a:pathLst>
                    <a:path w="211" h="82">
                      <a:moveTo>
                        <a:pt x="0" y="11"/>
                      </a:moveTo>
                      <a:lnTo>
                        <a:pt x="10" y="0"/>
                      </a:lnTo>
                      <a:lnTo>
                        <a:pt x="25" y="0"/>
                      </a:lnTo>
                      <a:lnTo>
                        <a:pt x="40" y="0"/>
                      </a:lnTo>
                      <a:lnTo>
                        <a:pt x="50" y="11"/>
                      </a:lnTo>
                      <a:lnTo>
                        <a:pt x="65" y="11"/>
                      </a:lnTo>
                      <a:lnTo>
                        <a:pt x="80" y="11"/>
                      </a:lnTo>
                      <a:lnTo>
                        <a:pt x="80" y="27"/>
                      </a:lnTo>
                      <a:lnTo>
                        <a:pt x="65" y="44"/>
                      </a:lnTo>
                      <a:lnTo>
                        <a:pt x="91" y="44"/>
                      </a:lnTo>
                      <a:lnTo>
                        <a:pt x="121" y="54"/>
                      </a:lnTo>
                      <a:lnTo>
                        <a:pt x="146" y="44"/>
                      </a:lnTo>
                      <a:lnTo>
                        <a:pt x="171" y="44"/>
                      </a:lnTo>
                      <a:lnTo>
                        <a:pt x="186" y="44"/>
                      </a:lnTo>
                      <a:lnTo>
                        <a:pt x="196" y="54"/>
                      </a:lnTo>
                      <a:lnTo>
                        <a:pt x="211" y="71"/>
                      </a:lnTo>
                      <a:lnTo>
                        <a:pt x="196" y="82"/>
                      </a:lnTo>
                      <a:lnTo>
                        <a:pt x="146" y="71"/>
                      </a:lnTo>
                      <a:lnTo>
                        <a:pt x="106" y="82"/>
                      </a:lnTo>
                      <a:lnTo>
                        <a:pt x="91" y="82"/>
                      </a:lnTo>
                      <a:lnTo>
                        <a:pt x="80" y="71"/>
                      </a:lnTo>
                      <a:lnTo>
                        <a:pt x="65" y="71"/>
                      </a:lnTo>
                      <a:lnTo>
                        <a:pt x="50" y="54"/>
                      </a:lnTo>
                      <a:lnTo>
                        <a:pt x="50" y="27"/>
                      </a:lnTo>
                      <a:lnTo>
                        <a:pt x="25" y="27"/>
                      </a:lnTo>
                      <a:lnTo>
                        <a:pt x="10" y="11"/>
                      </a:lnTo>
                      <a:lnTo>
                        <a:pt x="0" y="11"/>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7" name="Freeform 36"/>
                <p:cNvSpPr>
                  <a:spLocks noChangeAspect="1"/>
                </p:cNvSpPr>
                <p:nvPr/>
              </p:nvSpPr>
              <p:spPr bwMode="gray">
                <a:xfrm>
                  <a:off x="5382158" y="3357527"/>
                  <a:ext cx="251248" cy="167525"/>
                </a:xfrm>
                <a:custGeom>
                  <a:avLst/>
                  <a:gdLst/>
                  <a:ahLst/>
                  <a:cxnLst>
                    <a:cxn ang="0">
                      <a:pos x="135" y="130"/>
                    </a:cxn>
                    <a:cxn ang="0">
                      <a:pos x="95" y="113"/>
                    </a:cxn>
                    <a:cxn ang="0">
                      <a:pos x="80" y="86"/>
                    </a:cxn>
                    <a:cxn ang="0">
                      <a:pos x="135" y="43"/>
                    </a:cxn>
                    <a:cxn ang="0">
                      <a:pos x="110" y="43"/>
                    </a:cxn>
                    <a:cxn ang="0">
                      <a:pos x="70" y="70"/>
                    </a:cxn>
                    <a:cxn ang="0">
                      <a:pos x="70" y="97"/>
                    </a:cxn>
                    <a:cxn ang="0">
                      <a:pos x="30" y="113"/>
                    </a:cxn>
                    <a:cxn ang="0">
                      <a:pos x="0" y="86"/>
                    </a:cxn>
                    <a:cxn ang="0">
                      <a:pos x="15" y="43"/>
                    </a:cxn>
                    <a:cxn ang="0">
                      <a:pos x="30" y="11"/>
                    </a:cxn>
                    <a:cxn ang="0">
                      <a:pos x="80" y="11"/>
                    </a:cxn>
                    <a:cxn ang="0">
                      <a:pos x="135" y="11"/>
                    </a:cxn>
                    <a:cxn ang="0">
                      <a:pos x="135" y="43"/>
                    </a:cxn>
                    <a:cxn ang="0">
                      <a:pos x="175" y="54"/>
                    </a:cxn>
                    <a:cxn ang="0">
                      <a:pos x="185" y="70"/>
                    </a:cxn>
                    <a:cxn ang="0">
                      <a:pos x="215" y="54"/>
                    </a:cxn>
                    <a:cxn ang="0">
                      <a:pos x="225" y="86"/>
                    </a:cxn>
                    <a:cxn ang="0">
                      <a:pos x="241" y="43"/>
                    </a:cxn>
                    <a:cxn ang="0">
                      <a:pos x="281" y="27"/>
                    </a:cxn>
                    <a:cxn ang="0">
                      <a:pos x="266" y="54"/>
                    </a:cxn>
                    <a:cxn ang="0">
                      <a:pos x="266" y="97"/>
                    </a:cxn>
                    <a:cxn ang="0">
                      <a:pos x="296" y="130"/>
                    </a:cxn>
                    <a:cxn ang="0">
                      <a:pos x="306" y="140"/>
                    </a:cxn>
                    <a:cxn ang="0">
                      <a:pos x="281" y="157"/>
                    </a:cxn>
                    <a:cxn ang="0">
                      <a:pos x="281" y="173"/>
                    </a:cxn>
                    <a:cxn ang="0">
                      <a:pos x="241" y="157"/>
                    </a:cxn>
                    <a:cxn ang="0">
                      <a:pos x="200" y="173"/>
                    </a:cxn>
                    <a:cxn ang="0">
                      <a:pos x="145" y="173"/>
                    </a:cxn>
                    <a:cxn ang="0">
                      <a:pos x="110" y="157"/>
                    </a:cxn>
                    <a:cxn ang="0">
                      <a:pos x="95" y="130"/>
                    </a:cxn>
                    <a:cxn ang="0">
                      <a:pos x="175" y="130"/>
                    </a:cxn>
                  </a:cxnLst>
                  <a:rect l="0" t="0" r="r" b="b"/>
                  <a:pathLst>
                    <a:path w="306" h="184">
                      <a:moveTo>
                        <a:pt x="175" y="130"/>
                      </a:moveTo>
                      <a:lnTo>
                        <a:pt x="135" y="130"/>
                      </a:lnTo>
                      <a:lnTo>
                        <a:pt x="135" y="113"/>
                      </a:lnTo>
                      <a:lnTo>
                        <a:pt x="95" y="113"/>
                      </a:lnTo>
                      <a:lnTo>
                        <a:pt x="95" y="97"/>
                      </a:lnTo>
                      <a:lnTo>
                        <a:pt x="80" y="86"/>
                      </a:lnTo>
                      <a:lnTo>
                        <a:pt x="95" y="70"/>
                      </a:lnTo>
                      <a:lnTo>
                        <a:pt x="135" y="43"/>
                      </a:lnTo>
                      <a:lnTo>
                        <a:pt x="120" y="43"/>
                      </a:lnTo>
                      <a:lnTo>
                        <a:pt x="110" y="43"/>
                      </a:lnTo>
                      <a:lnTo>
                        <a:pt x="80" y="54"/>
                      </a:lnTo>
                      <a:lnTo>
                        <a:pt x="70" y="70"/>
                      </a:lnTo>
                      <a:lnTo>
                        <a:pt x="70" y="86"/>
                      </a:lnTo>
                      <a:lnTo>
                        <a:pt x="70" y="97"/>
                      </a:lnTo>
                      <a:lnTo>
                        <a:pt x="40" y="97"/>
                      </a:lnTo>
                      <a:lnTo>
                        <a:pt x="30" y="113"/>
                      </a:lnTo>
                      <a:lnTo>
                        <a:pt x="15" y="86"/>
                      </a:lnTo>
                      <a:lnTo>
                        <a:pt x="0" y="86"/>
                      </a:lnTo>
                      <a:lnTo>
                        <a:pt x="0" y="54"/>
                      </a:lnTo>
                      <a:lnTo>
                        <a:pt x="15" y="43"/>
                      </a:lnTo>
                      <a:lnTo>
                        <a:pt x="30" y="27"/>
                      </a:lnTo>
                      <a:lnTo>
                        <a:pt x="30" y="11"/>
                      </a:lnTo>
                      <a:lnTo>
                        <a:pt x="40" y="0"/>
                      </a:lnTo>
                      <a:lnTo>
                        <a:pt x="80" y="11"/>
                      </a:lnTo>
                      <a:lnTo>
                        <a:pt x="95" y="11"/>
                      </a:lnTo>
                      <a:lnTo>
                        <a:pt x="135" y="11"/>
                      </a:lnTo>
                      <a:lnTo>
                        <a:pt x="135" y="27"/>
                      </a:lnTo>
                      <a:lnTo>
                        <a:pt x="135" y="43"/>
                      </a:lnTo>
                      <a:lnTo>
                        <a:pt x="145" y="43"/>
                      </a:lnTo>
                      <a:lnTo>
                        <a:pt x="175" y="54"/>
                      </a:lnTo>
                      <a:lnTo>
                        <a:pt x="185" y="54"/>
                      </a:lnTo>
                      <a:lnTo>
                        <a:pt x="185" y="70"/>
                      </a:lnTo>
                      <a:lnTo>
                        <a:pt x="200" y="54"/>
                      </a:lnTo>
                      <a:lnTo>
                        <a:pt x="215" y="54"/>
                      </a:lnTo>
                      <a:lnTo>
                        <a:pt x="215" y="86"/>
                      </a:lnTo>
                      <a:lnTo>
                        <a:pt x="225" y="86"/>
                      </a:lnTo>
                      <a:lnTo>
                        <a:pt x="225" y="54"/>
                      </a:lnTo>
                      <a:lnTo>
                        <a:pt x="241" y="43"/>
                      </a:lnTo>
                      <a:lnTo>
                        <a:pt x="266" y="27"/>
                      </a:lnTo>
                      <a:lnTo>
                        <a:pt x="281" y="27"/>
                      </a:lnTo>
                      <a:lnTo>
                        <a:pt x="281" y="43"/>
                      </a:lnTo>
                      <a:lnTo>
                        <a:pt x="266" y="54"/>
                      </a:lnTo>
                      <a:lnTo>
                        <a:pt x="266" y="86"/>
                      </a:lnTo>
                      <a:lnTo>
                        <a:pt x="266" y="97"/>
                      </a:lnTo>
                      <a:lnTo>
                        <a:pt x="266" y="113"/>
                      </a:lnTo>
                      <a:lnTo>
                        <a:pt x="296" y="130"/>
                      </a:lnTo>
                      <a:lnTo>
                        <a:pt x="306" y="130"/>
                      </a:lnTo>
                      <a:lnTo>
                        <a:pt x="306" y="140"/>
                      </a:lnTo>
                      <a:lnTo>
                        <a:pt x="281" y="140"/>
                      </a:lnTo>
                      <a:lnTo>
                        <a:pt x="281" y="157"/>
                      </a:lnTo>
                      <a:lnTo>
                        <a:pt x="296" y="157"/>
                      </a:lnTo>
                      <a:lnTo>
                        <a:pt x="281" y="173"/>
                      </a:lnTo>
                      <a:lnTo>
                        <a:pt x="266" y="173"/>
                      </a:lnTo>
                      <a:lnTo>
                        <a:pt x="241" y="157"/>
                      </a:lnTo>
                      <a:lnTo>
                        <a:pt x="215" y="157"/>
                      </a:lnTo>
                      <a:lnTo>
                        <a:pt x="200" y="173"/>
                      </a:lnTo>
                      <a:lnTo>
                        <a:pt x="145" y="184"/>
                      </a:lnTo>
                      <a:lnTo>
                        <a:pt x="145" y="173"/>
                      </a:lnTo>
                      <a:lnTo>
                        <a:pt x="135" y="157"/>
                      </a:lnTo>
                      <a:lnTo>
                        <a:pt x="110" y="157"/>
                      </a:lnTo>
                      <a:lnTo>
                        <a:pt x="95" y="140"/>
                      </a:lnTo>
                      <a:lnTo>
                        <a:pt x="95" y="130"/>
                      </a:lnTo>
                      <a:lnTo>
                        <a:pt x="135" y="130"/>
                      </a:lnTo>
                      <a:lnTo>
                        <a:pt x="175" y="13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8" name="Freeform 37"/>
                <p:cNvSpPr>
                  <a:spLocks noChangeAspect="1"/>
                </p:cNvSpPr>
                <p:nvPr/>
              </p:nvSpPr>
              <p:spPr bwMode="gray">
                <a:xfrm>
                  <a:off x="5971292" y="3113728"/>
                  <a:ext cx="625233" cy="589746"/>
                </a:xfrm>
                <a:custGeom>
                  <a:avLst/>
                  <a:gdLst/>
                  <a:ahLst/>
                  <a:cxnLst>
                    <a:cxn ang="0">
                      <a:pos x="492" y="0"/>
                    </a:cxn>
                    <a:cxn ang="0">
                      <a:pos x="412" y="0"/>
                    </a:cxn>
                    <a:cxn ang="0">
                      <a:pos x="347" y="0"/>
                    </a:cxn>
                    <a:cxn ang="0">
                      <a:pos x="322" y="44"/>
                    </a:cxn>
                    <a:cxn ang="0">
                      <a:pos x="281" y="44"/>
                    </a:cxn>
                    <a:cxn ang="0">
                      <a:pos x="241" y="44"/>
                    </a:cxn>
                    <a:cxn ang="0">
                      <a:pos x="161" y="44"/>
                    </a:cxn>
                    <a:cxn ang="0">
                      <a:pos x="121" y="71"/>
                    </a:cxn>
                    <a:cxn ang="0">
                      <a:pos x="81" y="98"/>
                    </a:cxn>
                    <a:cxn ang="0">
                      <a:pos x="66" y="141"/>
                    </a:cxn>
                    <a:cxn ang="0">
                      <a:pos x="0" y="168"/>
                    </a:cxn>
                    <a:cxn ang="0">
                      <a:pos x="81" y="184"/>
                    </a:cxn>
                    <a:cxn ang="0">
                      <a:pos x="15" y="200"/>
                    </a:cxn>
                    <a:cxn ang="0">
                      <a:pos x="81" y="227"/>
                    </a:cxn>
                    <a:cxn ang="0">
                      <a:pos x="176" y="254"/>
                    </a:cxn>
                    <a:cxn ang="0">
                      <a:pos x="186" y="357"/>
                    </a:cxn>
                    <a:cxn ang="0">
                      <a:pos x="241" y="384"/>
                    </a:cxn>
                    <a:cxn ang="0">
                      <a:pos x="216" y="401"/>
                    </a:cxn>
                    <a:cxn ang="0">
                      <a:pos x="186" y="411"/>
                    </a:cxn>
                    <a:cxn ang="0">
                      <a:pos x="226" y="401"/>
                    </a:cxn>
                    <a:cxn ang="0">
                      <a:pos x="226" y="444"/>
                    </a:cxn>
                    <a:cxn ang="0">
                      <a:pos x="201" y="498"/>
                    </a:cxn>
                    <a:cxn ang="0">
                      <a:pos x="226" y="568"/>
                    </a:cxn>
                    <a:cxn ang="0">
                      <a:pos x="281" y="628"/>
                    </a:cxn>
                    <a:cxn ang="0">
                      <a:pos x="307" y="639"/>
                    </a:cxn>
                    <a:cxn ang="0">
                      <a:pos x="332" y="584"/>
                    </a:cxn>
                    <a:cxn ang="0">
                      <a:pos x="347" y="541"/>
                    </a:cxn>
                    <a:cxn ang="0">
                      <a:pos x="387" y="498"/>
                    </a:cxn>
                    <a:cxn ang="0">
                      <a:pos x="442" y="482"/>
                    </a:cxn>
                    <a:cxn ang="0">
                      <a:pos x="517" y="444"/>
                    </a:cxn>
                    <a:cxn ang="0">
                      <a:pos x="588" y="428"/>
                    </a:cxn>
                    <a:cxn ang="0">
                      <a:pos x="613" y="401"/>
                    </a:cxn>
                    <a:cxn ang="0">
                      <a:pos x="588" y="357"/>
                    </a:cxn>
                    <a:cxn ang="0">
                      <a:pos x="638" y="384"/>
                    </a:cxn>
                    <a:cxn ang="0">
                      <a:pos x="638" y="298"/>
                    </a:cxn>
                    <a:cxn ang="0">
                      <a:pos x="663" y="227"/>
                    </a:cxn>
                    <a:cxn ang="0">
                      <a:pos x="678" y="200"/>
                    </a:cxn>
                    <a:cxn ang="0">
                      <a:pos x="653" y="141"/>
                    </a:cxn>
                    <a:cxn ang="0">
                      <a:pos x="678" y="98"/>
                    </a:cxn>
                    <a:cxn ang="0">
                      <a:pos x="743" y="54"/>
                    </a:cxn>
                    <a:cxn ang="0">
                      <a:pos x="703" y="27"/>
                    </a:cxn>
                    <a:cxn ang="0">
                      <a:pos x="628" y="54"/>
                    </a:cxn>
                    <a:cxn ang="0">
                      <a:pos x="628" y="27"/>
                    </a:cxn>
                    <a:cxn ang="0">
                      <a:pos x="558" y="44"/>
                    </a:cxn>
                    <a:cxn ang="0">
                      <a:pos x="628" y="27"/>
                    </a:cxn>
                    <a:cxn ang="0">
                      <a:pos x="638" y="0"/>
                    </a:cxn>
                    <a:cxn ang="0">
                      <a:pos x="613" y="0"/>
                    </a:cxn>
                  </a:cxnLst>
                  <a:rect l="0" t="0" r="r" b="b"/>
                  <a:pathLst>
                    <a:path w="758" h="655">
                      <a:moveTo>
                        <a:pt x="548" y="0"/>
                      </a:moveTo>
                      <a:lnTo>
                        <a:pt x="532" y="0"/>
                      </a:lnTo>
                      <a:lnTo>
                        <a:pt x="492" y="0"/>
                      </a:lnTo>
                      <a:lnTo>
                        <a:pt x="442" y="0"/>
                      </a:lnTo>
                      <a:lnTo>
                        <a:pt x="427" y="0"/>
                      </a:lnTo>
                      <a:lnTo>
                        <a:pt x="412" y="0"/>
                      </a:lnTo>
                      <a:lnTo>
                        <a:pt x="387" y="0"/>
                      </a:lnTo>
                      <a:lnTo>
                        <a:pt x="372" y="0"/>
                      </a:lnTo>
                      <a:lnTo>
                        <a:pt x="347" y="0"/>
                      </a:lnTo>
                      <a:lnTo>
                        <a:pt x="322" y="11"/>
                      </a:lnTo>
                      <a:lnTo>
                        <a:pt x="322" y="27"/>
                      </a:lnTo>
                      <a:lnTo>
                        <a:pt x="322" y="44"/>
                      </a:lnTo>
                      <a:lnTo>
                        <a:pt x="292" y="27"/>
                      </a:lnTo>
                      <a:lnTo>
                        <a:pt x="281" y="27"/>
                      </a:lnTo>
                      <a:lnTo>
                        <a:pt x="281" y="44"/>
                      </a:lnTo>
                      <a:lnTo>
                        <a:pt x="266" y="54"/>
                      </a:lnTo>
                      <a:lnTo>
                        <a:pt x="251" y="44"/>
                      </a:lnTo>
                      <a:lnTo>
                        <a:pt x="241" y="44"/>
                      </a:lnTo>
                      <a:lnTo>
                        <a:pt x="226" y="27"/>
                      </a:lnTo>
                      <a:lnTo>
                        <a:pt x="176" y="27"/>
                      </a:lnTo>
                      <a:lnTo>
                        <a:pt x="161" y="44"/>
                      </a:lnTo>
                      <a:lnTo>
                        <a:pt x="146" y="54"/>
                      </a:lnTo>
                      <a:lnTo>
                        <a:pt x="136" y="71"/>
                      </a:lnTo>
                      <a:lnTo>
                        <a:pt x="121" y="71"/>
                      </a:lnTo>
                      <a:lnTo>
                        <a:pt x="96" y="87"/>
                      </a:lnTo>
                      <a:lnTo>
                        <a:pt x="81" y="87"/>
                      </a:lnTo>
                      <a:lnTo>
                        <a:pt x="81" y="98"/>
                      </a:lnTo>
                      <a:lnTo>
                        <a:pt x="96" y="114"/>
                      </a:lnTo>
                      <a:lnTo>
                        <a:pt x="96" y="125"/>
                      </a:lnTo>
                      <a:lnTo>
                        <a:pt x="66" y="141"/>
                      </a:lnTo>
                      <a:lnTo>
                        <a:pt x="41" y="141"/>
                      </a:lnTo>
                      <a:lnTo>
                        <a:pt x="0" y="157"/>
                      </a:lnTo>
                      <a:lnTo>
                        <a:pt x="0" y="168"/>
                      </a:lnTo>
                      <a:lnTo>
                        <a:pt x="41" y="184"/>
                      </a:lnTo>
                      <a:lnTo>
                        <a:pt x="66" y="184"/>
                      </a:lnTo>
                      <a:lnTo>
                        <a:pt x="81" y="184"/>
                      </a:lnTo>
                      <a:lnTo>
                        <a:pt x="66" y="200"/>
                      </a:lnTo>
                      <a:lnTo>
                        <a:pt x="25" y="200"/>
                      </a:lnTo>
                      <a:lnTo>
                        <a:pt x="15" y="200"/>
                      </a:lnTo>
                      <a:lnTo>
                        <a:pt x="25" y="211"/>
                      </a:lnTo>
                      <a:lnTo>
                        <a:pt x="66" y="244"/>
                      </a:lnTo>
                      <a:lnTo>
                        <a:pt x="81" y="227"/>
                      </a:lnTo>
                      <a:lnTo>
                        <a:pt x="106" y="227"/>
                      </a:lnTo>
                      <a:lnTo>
                        <a:pt x="161" y="244"/>
                      </a:lnTo>
                      <a:lnTo>
                        <a:pt x="176" y="254"/>
                      </a:lnTo>
                      <a:lnTo>
                        <a:pt x="176" y="282"/>
                      </a:lnTo>
                      <a:lnTo>
                        <a:pt x="201" y="314"/>
                      </a:lnTo>
                      <a:lnTo>
                        <a:pt x="186" y="357"/>
                      </a:lnTo>
                      <a:lnTo>
                        <a:pt x="201" y="357"/>
                      </a:lnTo>
                      <a:lnTo>
                        <a:pt x="226" y="357"/>
                      </a:lnTo>
                      <a:lnTo>
                        <a:pt x="241" y="384"/>
                      </a:lnTo>
                      <a:lnTo>
                        <a:pt x="226" y="384"/>
                      </a:lnTo>
                      <a:lnTo>
                        <a:pt x="216" y="384"/>
                      </a:lnTo>
                      <a:lnTo>
                        <a:pt x="216" y="401"/>
                      </a:lnTo>
                      <a:lnTo>
                        <a:pt x="201" y="384"/>
                      </a:lnTo>
                      <a:lnTo>
                        <a:pt x="186" y="401"/>
                      </a:lnTo>
                      <a:lnTo>
                        <a:pt x="186" y="411"/>
                      </a:lnTo>
                      <a:lnTo>
                        <a:pt x="216" y="428"/>
                      </a:lnTo>
                      <a:lnTo>
                        <a:pt x="216" y="401"/>
                      </a:lnTo>
                      <a:lnTo>
                        <a:pt x="226" y="401"/>
                      </a:lnTo>
                      <a:lnTo>
                        <a:pt x="241" y="411"/>
                      </a:lnTo>
                      <a:lnTo>
                        <a:pt x="226" y="428"/>
                      </a:lnTo>
                      <a:lnTo>
                        <a:pt x="226" y="444"/>
                      </a:lnTo>
                      <a:lnTo>
                        <a:pt x="226" y="455"/>
                      </a:lnTo>
                      <a:lnTo>
                        <a:pt x="201" y="455"/>
                      </a:lnTo>
                      <a:lnTo>
                        <a:pt x="201" y="498"/>
                      </a:lnTo>
                      <a:lnTo>
                        <a:pt x="201" y="525"/>
                      </a:lnTo>
                      <a:lnTo>
                        <a:pt x="216" y="557"/>
                      </a:lnTo>
                      <a:lnTo>
                        <a:pt x="226" y="568"/>
                      </a:lnTo>
                      <a:lnTo>
                        <a:pt x="241" y="628"/>
                      </a:lnTo>
                      <a:lnTo>
                        <a:pt x="251" y="628"/>
                      </a:lnTo>
                      <a:lnTo>
                        <a:pt x="281" y="628"/>
                      </a:lnTo>
                      <a:lnTo>
                        <a:pt x="281" y="639"/>
                      </a:lnTo>
                      <a:lnTo>
                        <a:pt x="307" y="655"/>
                      </a:lnTo>
                      <a:lnTo>
                        <a:pt x="307" y="639"/>
                      </a:lnTo>
                      <a:lnTo>
                        <a:pt x="322" y="628"/>
                      </a:lnTo>
                      <a:lnTo>
                        <a:pt x="322" y="612"/>
                      </a:lnTo>
                      <a:lnTo>
                        <a:pt x="332" y="584"/>
                      </a:lnTo>
                      <a:lnTo>
                        <a:pt x="332" y="568"/>
                      </a:lnTo>
                      <a:lnTo>
                        <a:pt x="347" y="557"/>
                      </a:lnTo>
                      <a:lnTo>
                        <a:pt x="347" y="541"/>
                      </a:lnTo>
                      <a:lnTo>
                        <a:pt x="362" y="525"/>
                      </a:lnTo>
                      <a:lnTo>
                        <a:pt x="362" y="514"/>
                      </a:lnTo>
                      <a:lnTo>
                        <a:pt x="387" y="498"/>
                      </a:lnTo>
                      <a:lnTo>
                        <a:pt x="412" y="498"/>
                      </a:lnTo>
                      <a:lnTo>
                        <a:pt x="442" y="498"/>
                      </a:lnTo>
                      <a:lnTo>
                        <a:pt x="442" y="482"/>
                      </a:lnTo>
                      <a:lnTo>
                        <a:pt x="452" y="455"/>
                      </a:lnTo>
                      <a:lnTo>
                        <a:pt x="477" y="444"/>
                      </a:lnTo>
                      <a:lnTo>
                        <a:pt x="517" y="444"/>
                      </a:lnTo>
                      <a:lnTo>
                        <a:pt x="548" y="428"/>
                      </a:lnTo>
                      <a:lnTo>
                        <a:pt x="558" y="428"/>
                      </a:lnTo>
                      <a:lnTo>
                        <a:pt x="588" y="428"/>
                      </a:lnTo>
                      <a:lnTo>
                        <a:pt x="613" y="401"/>
                      </a:lnTo>
                      <a:lnTo>
                        <a:pt x="628" y="401"/>
                      </a:lnTo>
                      <a:lnTo>
                        <a:pt x="613" y="401"/>
                      </a:lnTo>
                      <a:lnTo>
                        <a:pt x="588" y="384"/>
                      </a:lnTo>
                      <a:lnTo>
                        <a:pt x="588" y="368"/>
                      </a:lnTo>
                      <a:lnTo>
                        <a:pt x="588" y="357"/>
                      </a:lnTo>
                      <a:lnTo>
                        <a:pt x="613" y="384"/>
                      </a:lnTo>
                      <a:lnTo>
                        <a:pt x="628" y="384"/>
                      </a:lnTo>
                      <a:lnTo>
                        <a:pt x="638" y="384"/>
                      </a:lnTo>
                      <a:lnTo>
                        <a:pt x="638" y="357"/>
                      </a:lnTo>
                      <a:lnTo>
                        <a:pt x="628" y="314"/>
                      </a:lnTo>
                      <a:lnTo>
                        <a:pt x="638" y="298"/>
                      </a:lnTo>
                      <a:lnTo>
                        <a:pt x="638" y="282"/>
                      </a:lnTo>
                      <a:lnTo>
                        <a:pt x="663" y="282"/>
                      </a:lnTo>
                      <a:lnTo>
                        <a:pt x="663" y="227"/>
                      </a:lnTo>
                      <a:lnTo>
                        <a:pt x="653" y="211"/>
                      </a:lnTo>
                      <a:lnTo>
                        <a:pt x="663" y="211"/>
                      </a:lnTo>
                      <a:lnTo>
                        <a:pt x="678" y="200"/>
                      </a:lnTo>
                      <a:lnTo>
                        <a:pt x="678" y="184"/>
                      </a:lnTo>
                      <a:lnTo>
                        <a:pt x="653" y="168"/>
                      </a:lnTo>
                      <a:lnTo>
                        <a:pt x="653" y="141"/>
                      </a:lnTo>
                      <a:lnTo>
                        <a:pt x="678" y="125"/>
                      </a:lnTo>
                      <a:lnTo>
                        <a:pt x="678" y="114"/>
                      </a:lnTo>
                      <a:lnTo>
                        <a:pt x="678" y="98"/>
                      </a:lnTo>
                      <a:lnTo>
                        <a:pt x="703" y="98"/>
                      </a:lnTo>
                      <a:lnTo>
                        <a:pt x="703" y="87"/>
                      </a:lnTo>
                      <a:lnTo>
                        <a:pt x="743" y="54"/>
                      </a:lnTo>
                      <a:lnTo>
                        <a:pt x="758" y="44"/>
                      </a:lnTo>
                      <a:lnTo>
                        <a:pt x="733" y="44"/>
                      </a:lnTo>
                      <a:lnTo>
                        <a:pt x="703" y="27"/>
                      </a:lnTo>
                      <a:lnTo>
                        <a:pt x="693" y="44"/>
                      </a:lnTo>
                      <a:lnTo>
                        <a:pt x="638" y="44"/>
                      </a:lnTo>
                      <a:lnTo>
                        <a:pt x="628" y="54"/>
                      </a:lnTo>
                      <a:lnTo>
                        <a:pt x="628" y="87"/>
                      </a:lnTo>
                      <a:lnTo>
                        <a:pt x="638" y="44"/>
                      </a:lnTo>
                      <a:lnTo>
                        <a:pt x="628" y="27"/>
                      </a:lnTo>
                      <a:lnTo>
                        <a:pt x="588" y="44"/>
                      </a:lnTo>
                      <a:lnTo>
                        <a:pt x="548" y="54"/>
                      </a:lnTo>
                      <a:lnTo>
                        <a:pt x="558" y="44"/>
                      </a:lnTo>
                      <a:lnTo>
                        <a:pt x="588" y="44"/>
                      </a:lnTo>
                      <a:lnTo>
                        <a:pt x="613" y="27"/>
                      </a:lnTo>
                      <a:lnTo>
                        <a:pt x="628" y="27"/>
                      </a:lnTo>
                      <a:lnTo>
                        <a:pt x="638" y="27"/>
                      </a:lnTo>
                      <a:lnTo>
                        <a:pt x="653" y="11"/>
                      </a:lnTo>
                      <a:lnTo>
                        <a:pt x="638" y="0"/>
                      </a:lnTo>
                      <a:lnTo>
                        <a:pt x="628" y="0"/>
                      </a:lnTo>
                      <a:lnTo>
                        <a:pt x="613" y="11"/>
                      </a:lnTo>
                      <a:lnTo>
                        <a:pt x="613" y="0"/>
                      </a:lnTo>
                      <a:lnTo>
                        <a:pt x="588" y="0"/>
                      </a:lnTo>
                      <a:lnTo>
                        <a:pt x="548"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39" name="Line 46"/>
                <p:cNvSpPr>
                  <a:spLocks noChangeAspect="1" noChangeShapeType="1"/>
                </p:cNvSpPr>
                <p:nvPr/>
              </p:nvSpPr>
              <p:spPr bwMode="gray">
                <a:xfrm>
                  <a:off x="5787910" y="3831502"/>
                  <a:ext cx="0" cy="0"/>
                </a:xfrm>
                <a:prstGeom prst="line">
                  <a:avLst/>
                </a:prstGeom>
                <a:noFill/>
                <a:ln w="8001">
                  <a:solidFill>
                    <a:srgbClr val="808080"/>
                  </a:solidFill>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0" name="Freeform 39"/>
                <p:cNvSpPr>
                  <a:spLocks noChangeAspect="1"/>
                </p:cNvSpPr>
                <p:nvPr/>
              </p:nvSpPr>
              <p:spPr bwMode="gray">
                <a:xfrm>
                  <a:off x="5740259" y="3113728"/>
                  <a:ext cx="350882" cy="204300"/>
                </a:xfrm>
                <a:custGeom>
                  <a:avLst/>
                  <a:gdLst/>
                  <a:ahLst/>
                  <a:cxnLst>
                    <a:cxn ang="0">
                      <a:pos x="136" y="98"/>
                    </a:cxn>
                    <a:cxn ang="0">
                      <a:pos x="111" y="87"/>
                    </a:cxn>
                    <a:cxn ang="0">
                      <a:pos x="81" y="54"/>
                    </a:cxn>
                    <a:cxn ang="0">
                      <a:pos x="81" y="98"/>
                    </a:cxn>
                    <a:cxn ang="0">
                      <a:pos x="121" y="125"/>
                    </a:cxn>
                    <a:cxn ang="0">
                      <a:pos x="96" y="141"/>
                    </a:cxn>
                    <a:cxn ang="0">
                      <a:pos x="56" y="168"/>
                    </a:cxn>
                    <a:cxn ang="0">
                      <a:pos x="30" y="157"/>
                    </a:cxn>
                    <a:cxn ang="0">
                      <a:pos x="56" y="125"/>
                    </a:cxn>
                    <a:cxn ang="0">
                      <a:pos x="0" y="114"/>
                    </a:cxn>
                    <a:cxn ang="0">
                      <a:pos x="15" y="87"/>
                    </a:cxn>
                    <a:cxn ang="0">
                      <a:pos x="71" y="54"/>
                    </a:cxn>
                    <a:cxn ang="0">
                      <a:pos x="96" y="44"/>
                    </a:cxn>
                    <a:cxn ang="0">
                      <a:pos x="136" y="27"/>
                    </a:cxn>
                    <a:cxn ang="0">
                      <a:pos x="176" y="44"/>
                    </a:cxn>
                    <a:cxn ang="0">
                      <a:pos x="201" y="11"/>
                    </a:cxn>
                    <a:cxn ang="0">
                      <a:pos x="231" y="11"/>
                    </a:cxn>
                    <a:cxn ang="0">
                      <a:pos x="256" y="0"/>
                    </a:cxn>
                    <a:cxn ang="0">
                      <a:pos x="296" y="0"/>
                    </a:cxn>
                    <a:cxn ang="0">
                      <a:pos x="337" y="0"/>
                    </a:cxn>
                    <a:cxn ang="0">
                      <a:pos x="362" y="11"/>
                    </a:cxn>
                    <a:cxn ang="0">
                      <a:pos x="417" y="27"/>
                    </a:cxn>
                    <a:cxn ang="0">
                      <a:pos x="402" y="44"/>
                    </a:cxn>
                    <a:cxn ang="0">
                      <a:pos x="362" y="71"/>
                    </a:cxn>
                    <a:cxn ang="0">
                      <a:pos x="306" y="114"/>
                    </a:cxn>
                    <a:cxn ang="0">
                      <a:pos x="271" y="125"/>
                    </a:cxn>
                    <a:cxn ang="0">
                      <a:pos x="241" y="125"/>
                    </a:cxn>
                    <a:cxn ang="0">
                      <a:pos x="241" y="157"/>
                    </a:cxn>
                    <a:cxn ang="0">
                      <a:pos x="216" y="184"/>
                    </a:cxn>
                    <a:cxn ang="0">
                      <a:pos x="191" y="200"/>
                    </a:cxn>
                    <a:cxn ang="0">
                      <a:pos x="176" y="227"/>
                    </a:cxn>
                    <a:cxn ang="0">
                      <a:pos x="151" y="227"/>
                    </a:cxn>
                    <a:cxn ang="0">
                      <a:pos x="121" y="227"/>
                    </a:cxn>
                    <a:cxn ang="0">
                      <a:pos x="96" y="227"/>
                    </a:cxn>
                    <a:cxn ang="0">
                      <a:pos x="56" y="211"/>
                    </a:cxn>
                    <a:cxn ang="0">
                      <a:pos x="81" y="200"/>
                    </a:cxn>
                    <a:cxn ang="0">
                      <a:pos x="96" y="184"/>
                    </a:cxn>
                    <a:cxn ang="0">
                      <a:pos x="121" y="200"/>
                    </a:cxn>
                    <a:cxn ang="0">
                      <a:pos x="121" y="184"/>
                    </a:cxn>
                    <a:cxn ang="0">
                      <a:pos x="111" y="157"/>
                    </a:cxn>
                    <a:cxn ang="0">
                      <a:pos x="136" y="141"/>
                    </a:cxn>
                    <a:cxn ang="0">
                      <a:pos x="176" y="98"/>
                    </a:cxn>
                  </a:cxnLst>
                  <a:rect l="0" t="0" r="r" b="b"/>
                  <a:pathLst>
                    <a:path w="427" h="227">
                      <a:moveTo>
                        <a:pt x="151" y="98"/>
                      </a:moveTo>
                      <a:lnTo>
                        <a:pt x="136" y="98"/>
                      </a:lnTo>
                      <a:lnTo>
                        <a:pt x="121" y="87"/>
                      </a:lnTo>
                      <a:lnTo>
                        <a:pt x="111" y="87"/>
                      </a:lnTo>
                      <a:lnTo>
                        <a:pt x="96" y="71"/>
                      </a:lnTo>
                      <a:lnTo>
                        <a:pt x="81" y="54"/>
                      </a:lnTo>
                      <a:lnTo>
                        <a:pt x="71" y="87"/>
                      </a:lnTo>
                      <a:lnTo>
                        <a:pt x="81" y="98"/>
                      </a:lnTo>
                      <a:lnTo>
                        <a:pt x="111" y="114"/>
                      </a:lnTo>
                      <a:lnTo>
                        <a:pt x="121" y="125"/>
                      </a:lnTo>
                      <a:lnTo>
                        <a:pt x="111" y="125"/>
                      </a:lnTo>
                      <a:lnTo>
                        <a:pt x="96" y="141"/>
                      </a:lnTo>
                      <a:lnTo>
                        <a:pt x="71" y="168"/>
                      </a:lnTo>
                      <a:lnTo>
                        <a:pt x="56" y="168"/>
                      </a:lnTo>
                      <a:lnTo>
                        <a:pt x="30" y="168"/>
                      </a:lnTo>
                      <a:lnTo>
                        <a:pt x="30" y="157"/>
                      </a:lnTo>
                      <a:lnTo>
                        <a:pt x="30" y="141"/>
                      </a:lnTo>
                      <a:lnTo>
                        <a:pt x="56" y="125"/>
                      </a:lnTo>
                      <a:lnTo>
                        <a:pt x="15" y="125"/>
                      </a:lnTo>
                      <a:lnTo>
                        <a:pt x="0" y="114"/>
                      </a:lnTo>
                      <a:lnTo>
                        <a:pt x="0" y="98"/>
                      </a:lnTo>
                      <a:lnTo>
                        <a:pt x="15" y="87"/>
                      </a:lnTo>
                      <a:lnTo>
                        <a:pt x="40" y="54"/>
                      </a:lnTo>
                      <a:lnTo>
                        <a:pt x="71" y="54"/>
                      </a:lnTo>
                      <a:lnTo>
                        <a:pt x="81" y="54"/>
                      </a:lnTo>
                      <a:lnTo>
                        <a:pt x="96" y="44"/>
                      </a:lnTo>
                      <a:lnTo>
                        <a:pt x="121" y="44"/>
                      </a:lnTo>
                      <a:lnTo>
                        <a:pt x="136" y="27"/>
                      </a:lnTo>
                      <a:lnTo>
                        <a:pt x="176" y="27"/>
                      </a:lnTo>
                      <a:lnTo>
                        <a:pt x="176" y="44"/>
                      </a:lnTo>
                      <a:lnTo>
                        <a:pt x="176" y="27"/>
                      </a:lnTo>
                      <a:lnTo>
                        <a:pt x="201" y="11"/>
                      </a:lnTo>
                      <a:lnTo>
                        <a:pt x="216" y="0"/>
                      </a:lnTo>
                      <a:lnTo>
                        <a:pt x="231" y="11"/>
                      </a:lnTo>
                      <a:lnTo>
                        <a:pt x="241" y="0"/>
                      </a:lnTo>
                      <a:lnTo>
                        <a:pt x="256" y="0"/>
                      </a:lnTo>
                      <a:lnTo>
                        <a:pt x="281" y="0"/>
                      </a:lnTo>
                      <a:lnTo>
                        <a:pt x="296" y="0"/>
                      </a:lnTo>
                      <a:lnTo>
                        <a:pt x="306" y="0"/>
                      </a:lnTo>
                      <a:lnTo>
                        <a:pt x="337" y="0"/>
                      </a:lnTo>
                      <a:lnTo>
                        <a:pt x="362" y="0"/>
                      </a:lnTo>
                      <a:lnTo>
                        <a:pt x="362" y="11"/>
                      </a:lnTo>
                      <a:lnTo>
                        <a:pt x="417" y="11"/>
                      </a:lnTo>
                      <a:lnTo>
                        <a:pt x="417" y="27"/>
                      </a:lnTo>
                      <a:lnTo>
                        <a:pt x="427" y="27"/>
                      </a:lnTo>
                      <a:lnTo>
                        <a:pt x="402" y="44"/>
                      </a:lnTo>
                      <a:lnTo>
                        <a:pt x="377" y="54"/>
                      </a:lnTo>
                      <a:lnTo>
                        <a:pt x="362" y="71"/>
                      </a:lnTo>
                      <a:lnTo>
                        <a:pt x="337" y="87"/>
                      </a:lnTo>
                      <a:lnTo>
                        <a:pt x="306" y="114"/>
                      </a:lnTo>
                      <a:lnTo>
                        <a:pt x="271" y="114"/>
                      </a:lnTo>
                      <a:lnTo>
                        <a:pt x="271" y="125"/>
                      </a:lnTo>
                      <a:lnTo>
                        <a:pt x="256" y="125"/>
                      </a:lnTo>
                      <a:lnTo>
                        <a:pt x="241" y="125"/>
                      </a:lnTo>
                      <a:lnTo>
                        <a:pt x="256" y="141"/>
                      </a:lnTo>
                      <a:lnTo>
                        <a:pt x="241" y="157"/>
                      </a:lnTo>
                      <a:lnTo>
                        <a:pt x="231" y="168"/>
                      </a:lnTo>
                      <a:lnTo>
                        <a:pt x="216" y="184"/>
                      </a:lnTo>
                      <a:lnTo>
                        <a:pt x="201" y="184"/>
                      </a:lnTo>
                      <a:lnTo>
                        <a:pt x="191" y="200"/>
                      </a:lnTo>
                      <a:lnTo>
                        <a:pt x="191" y="211"/>
                      </a:lnTo>
                      <a:lnTo>
                        <a:pt x="176" y="227"/>
                      </a:lnTo>
                      <a:lnTo>
                        <a:pt x="161" y="227"/>
                      </a:lnTo>
                      <a:lnTo>
                        <a:pt x="151" y="227"/>
                      </a:lnTo>
                      <a:lnTo>
                        <a:pt x="121" y="211"/>
                      </a:lnTo>
                      <a:lnTo>
                        <a:pt x="121" y="227"/>
                      </a:lnTo>
                      <a:lnTo>
                        <a:pt x="111" y="227"/>
                      </a:lnTo>
                      <a:lnTo>
                        <a:pt x="96" y="227"/>
                      </a:lnTo>
                      <a:lnTo>
                        <a:pt x="56" y="227"/>
                      </a:lnTo>
                      <a:lnTo>
                        <a:pt x="56" y="211"/>
                      </a:lnTo>
                      <a:lnTo>
                        <a:pt x="71" y="200"/>
                      </a:lnTo>
                      <a:lnTo>
                        <a:pt x="81" y="200"/>
                      </a:lnTo>
                      <a:lnTo>
                        <a:pt x="81" y="184"/>
                      </a:lnTo>
                      <a:lnTo>
                        <a:pt x="96" y="184"/>
                      </a:lnTo>
                      <a:lnTo>
                        <a:pt x="111" y="200"/>
                      </a:lnTo>
                      <a:lnTo>
                        <a:pt x="121" y="200"/>
                      </a:lnTo>
                      <a:lnTo>
                        <a:pt x="136" y="184"/>
                      </a:lnTo>
                      <a:lnTo>
                        <a:pt x="121" y="184"/>
                      </a:lnTo>
                      <a:lnTo>
                        <a:pt x="121" y="168"/>
                      </a:lnTo>
                      <a:lnTo>
                        <a:pt x="111" y="157"/>
                      </a:lnTo>
                      <a:lnTo>
                        <a:pt x="121" y="141"/>
                      </a:lnTo>
                      <a:lnTo>
                        <a:pt x="136" y="141"/>
                      </a:lnTo>
                      <a:lnTo>
                        <a:pt x="136" y="98"/>
                      </a:lnTo>
                      <a:lnTo>
                        <a:pt x="176" y="98"/>
                      </a:lnTo>
                      <a:lnTo>
                        <a:pt x="151" y="98"/>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1" name="Freeform 40"/>
                <p:cNvSpPr>
                  <a:spLocks noChangeAspect="1"/>
                </p:cNvSpPr>
                <p:nvPr/>
              </p:nvSpPr>
              <p:spPr bwMode="gray">
                <a:xfrm>
                  <a:off x="5207440" y="3831502"/>
                  <a:ext cx="23103" cy="39498"/>
                </a:xfrm>
                <a:custGeom>
                  <a:avLst/>
                  <a:gdLst/>
                  <a:ahLst/>
                  <a:cxnLst>
                    <a:cxn ang="0">
                      <a:pos x="0" y="0"/>
                    </a:cxn>
                    <a:cxn ang="0">
                      <a:pos x="15" y="33"/>
                    </a:cxn>
                    <a:cxn ang="0">
                      <a:pos x="15" y="44"/>
                    </a:cxn>
                    <a:cxn ang="0">
                      <a:pos x="15" y="33"/>
                    </a:cxn>
                    <a:cxn ang="0">
                      <a:pos x="25" y="0"/>
                    </a:cxn>
                    <a:cxn ang="0">
                      <a:pos x="15" y="0"/>
                    </a:cxn>
                    <a:cxn ang="0">
                      <a:pos x="0" y="0"/>
                    </a:cxn>
                  </a:cxnLst>
                  <a:rect l="0" t="0" r="r" b="b"/>
                  <a:pathLst>
                    <a:path w="25" h="44">
                      <a:moveTo>
                        <a:pt x="0" y="0"/>
                      </a:moveTo>
                      <a:lnTo>
                        <a:pt x="15" y="33"/>
                      </a:lnTo>
                      <a:lnTo>
                        <a:pt x="15" y="44"/>
                      </a:lnTo>
                      <a:lnTo>
                        <a:pt x="15" y="33"/>
                      </a:lnTo>
                      <a:lnTo>
                        <a:pt x="25" y="0"/>
                      </a:lnTo>
                      <a:lnTo>
                        <a:pt x="15" y="0"/>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nvGrpSpPr>
                <p:cNvPr id="42" name="Group 41"/>
                <p:cNvGrpSpPr>
                  <a:grpSpLocks noChangeAspect="1"/>
                </p:cNvGrpSpPr>
                <p:nvPr/>
              </p:nvGrpSpPr>
              <p:grpSpPr bwMode="auto">
                <a:xfrm>
                  <a:off x="5984414" y="5653800"/>
                  <a:ext cx="30213" cy="31660"/>
                  <a:chOff x="2269" y="3769"/>
                  <a:chExt cx="37" cy="35"/>
                </a:xfrm>
              </p:grpSpPr>
              <p:sp>
                <p:nvSpPr>
                  <p:cNvPr id="55" name="Freeform 54"/>
                  <p:cNvSpPr>
                    <a:spLocks noChangeAspect="1"/>
                  </p:cNvSpPr>
                  <p:nvPr/>
                </p:nvSpPr>
                <p:spPr bwMode="gray">
                  <a:xfrm>
                    <a:off x="2269" y="3769"/>
                    <a:ext cx="28" cy="35"/>
                  </a:xfrm>
                  <a:custGeom>
                    <a:avLst/>
                    <a:gdLst/>
                    <a:ahLst/>
                    <a:cxnLst>
                      <a:cxn ang="0">
                        <a:pos x="30" y="0"/>
                      </a:cxn>
                      <a:cxn ang="0">
                        <a:pos x="15" y="0"/>
                      </a:cxn>
                      <a:cxn ang="0">
                        <a:pos x="0" y="32"/>
                      </a:cxn>
                      <a:cxn ang="0">
                        <a:pos x="15" y="32"/>
                      </a:cxn>
                      <a:cxn ang="0">
                        <a:pos x="15" y="16"/>
                      </a:cxn>
                      <a:cxn ang="0">
                        <a:pos x="30" y="0"/>
                      </a:cxn>
                    </a:cxnLst>
                    <a:rect l="0" t="0" r="r" b="b"/>
                    <a:pathLst>
                      <a:path w="30" h="32">
                        <a:moveTo>
                          <a:pt x="30" y="0"/>
                        </a:moveTo>
                        <a:lnTo>
                          <a:pt x="15" y="0"/>
                        </a:lnTo>
                        <a:lnTo>
                          <a:pt x="0" y="32"/>
                        </a:lnTo>
                        <a:lnTo>
                          <a:pt x="15" y="32"/>
                        </a:lnTo>
                        <a:lnTo>
                          <a:pt x="15" y="16"/>
                        </a:lnTo>
                        <a:lnTo>
                          <a:pt x="3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6" name="Freeform 55"/>
                  <p:cNvSpPr>
                    <a:spLocks noChangeAspect="1"/>
                  </p:cNvSpPr>
                  <p:nvPr/>
                </p:nvSpPr>
                <p:spPr bwMode="gray">
                  <a:xfrm>
                    <a:off x="2297" y="3769"/>
                    <a:ext cx="9" cy="17"/>
                  </a:xfrm>
                  <a:custGeom>
                    <a:avLst/>
                    <a:gdLst/>
                    <a:ahLst/>
                    <a:cxnLst>
                      <a:cxn ang="0">
                        <a:pos x="0" y="0"/>
                      </a:cxn>
                      <a:cxn ang="0">
                        <a:pos x="10" y="16"/>
                      </a:cxn>
                      <a:cxn ang="0">
                        <a:pos x="0" y="16"/>
                      </a:cxn>
                      <a:cxn ang="0">
                        <a:pos x="0" y="0"/>
                      </a:cxn>
                    </a:cxnLst>
                    <a:rect l="0" t="0" r="r" b="b"/>
                    <a:pathLst>
                      <a:path w="10" h="16">
                        <a:moveTo>
                          <a:pt x="0" y="0"/>
                        </a:moveTo>
                        <a:lnTo>
                          <a:pt x="10" y="16"/>
                        </a:lnTo>
                        <a:lnTo>
                          <a:pt x="0"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grpSp>
              <p:nvGrpSpPr>
                <p:cNvPr id="43" name="Group 42"/>
                <p:cNvGrpSpPr>
                  <a:grpSpLocks noChangeAspect="1"/>
                </p:cNvGrpSpPr>
                <p:nvPr/>
              </p:nvGrpSpPr>
              <p:grpSpPr bwMode="auto">
                <a:xfrm>
                  <a:off x="5736295" y="4435279"/>
                  <a:ext cx="225016" cy="93388"/>
                  <a:chOff x="1870" y="2373"/>
                  <a:chExt cx="266" cy="102"/>
                </a:xfrm>
              </p:grpSpPr>
              <p:sp>
                <p:nvSpPr>
                  <p:cNvPr id="50" name="Rectangle 49"/>
                  <p:cNvSpPr>
                    <a:spLocks noChangeAspect="1" noChangeArrowheads="1"/>
                  </p:cNvSpPr>
                  <p:nvPr/>
                </p:nvSpPr>
                <p:spPr bwMode="gray">
                  <a:xfrm>
                    <a:off x="2122" y="2444"/>
                    <a:ext cx="14" cy="16"/>
                  </a:xfrm>
                  <a:prstGeom prst="rect">
                    <a:avLst/>
                  </a:prstGeom>
                  <a:solidFill>
                    <a:srgbClr val="E0E2D6"/>
                  </a:solidFill>
                  <a:ln w="8001">
                    <a:solidFill>
                      <a:srgbClr val="808080"/>
                    </a:solidFill>
                    <a:miter lim="800000"/>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1" name="Freeform 50"/>
                  <p:cNvSpPr>
                    <a:spLocks noChangeAspect="1"/>
                  </p:cNvSpPr>
                  <p:nvPr/>
                </p:nvSpPr>
                <p:spPr bwMode="gray">
                  <a:xfrm>
                    <a:off x="2042" y="2417"/>
                    <a:ext cx="56" cy="58"/>
                  </a:xfrm>
                  <a:custGeom>
                    <a:avLst/>
                    <a:gdLst/>
                    <a:ahLst/>
                    <a:cxnLst>
                      <a:cxn ang="0">
                        <a:pos x="40" y="43"/>
                      </a:cxn>
                      <a:cxn ang="0">
                        <a:pos x="55" y="27"/>
                      </a:cxn>
                      <a:cxn ang="0">
                        <a:pos x="40" y="0"/>
                      </a:cxn>
                      <a:cxn ang="0">
                        <a:pos x="15" y="0"/>
                      </a:cxn>
                      <a:cxn ang="0">
                        <a:pos x="0" y="16"/>
                      </a:cxn>
                      <a:cxn ang="0">
                        <a:pos x="0" y="43"/>
                      </a:cxn>
                      <a:cxn ang="0">
                        <a:pos x="15" y="59"/>
                      </a:cxn>
                      <a:cxn ang="0">
                        <a:pos x="15" y="43"/>
                      </a:cxn>
                      <a:cxn ang="0">
                        <a:pos x="40" y="43"/>
                      </a:cxn>
                    </a:cxnLst>
                    <a:rect l="0" t="0" r="r" b="b"/>
                    <a:pathLst>
                      <a:path w="55" h="59">
                        <a:moveTo>
                          <a:pt x="40" y="43"/>
                        </a:moveTo>
                        <a:lnTo>
                          <a:pt x="55" y="27"/>
                        </a:lnTo>
                        <a:lnTo>
                          <a:pt x="40" y="0"/>
                        </a:lnTo>
                        <a:lnTo>
                          <a:pt x="15" y="0"/>
                        </a:lnTo>
                        <a:lnTo>
                          <a:pt x="0" y="16"/>
                        </a:lnTo>
                        <a:lnTo>
                          <a:pt x="0" y="43"/>
                        </a:lnTo>
                        <a:lnTo>
                          <a:pt x="15" y="59"/>
                        </a:lnTo>
                        <a:lnTo>
                          <a:pt x="15" y="43"/>
                        </a:lnTo>
                        <a:lnTo>
                          <a:pt x="4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2" name="Freeform 51"/>
                  <p:cNvSpPr>
                    <a:spLocks noChangeAspect="1"/>
                  </p:cNvSpPr>
                  <p:nvPr/>
                </p:nvSpPr>
                <p:spPr bwMode="gray">
                  <a:xfrm>
                    <a:off x="2003" y="2417"/>
                    <a:ext cx="39" cy="43"/>
                  </a:xfrm>
                  <a:custGeom>
                    <a:avLst/>
                    <a:gdLst/>
                    <a:ahLst/>
                    <a:cxnLst>
                      <a:cxn ang="0">
                        <a:pos x="40" y="43"/>
                      </a:cxn>
                      <a:cxn ang="0">
                        <a:pos x="15" y="43"/>
                      </a:cxn>
                      <a:cxn ang="0">
                        <a:pos x="0" y="27"/>
                      </a:cxn>
                      <a:cxn ang="0">
                        <a:pos x="15" y="27"/>
                      </a:cxn>
                      <a:cxn ang="0">
                        <a:pos x="30" y="27"/>
                      </a:cxn>
                      <a:cxn ang="0">
                        <a:pos x="30" y="0"/>
                      </a:cxn>
                      <a:cxn ang="0">
                        <a:pos x="40" y="16"/>
                      </a:cxn>
                      <a:cxn ang="0">
                        <a:pos x="40" y="43"/>
                      </a:cxn>
                    </a:cxnLst>
                    <a:rect l="0" t="0" r="r" b="b"/>
                    <a:pathLst>
                      <a:path w="40" h="43">
                        <a:moveTo>
                          <a:pt x="40" y="43"/>
                        </a:moveTo>
                        <a:lnTo>
                          <a:pt x="15" y="43"/>
                        </a:lnTo>
                        <a:lnTo>
                          <a:pt x="0" y="27"/>
                        </a:lnTo>
                        <a:lnTo>
                          <a:pt x="15" y="27"/>
                        </a:lnTo>
                        <a:lnTo>
                          <a:pt x="30" y="27"/>
                        </a:lnTo>
                        <a:lnTo>
                          <a:pt x="30" y="0"/>
                        </a:lnTo>
                        <a:lnTo>
                          <a:pt x="40" y="16"/>
                        </a:lnTo>
                        <a:lnTo>
                          <a:pt x="40" y="43"/>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3" name="Freeform 52"/>
                  <p:cNvSpPr>
                    <a:spLocks noChangeAspect="1"/>
                  </p:cNvSpPr>
                  <p:nvPr/>
                </p:nvSpPr>
                <p:spPr bwMode="gray">
                  <a:xfrm>
                    <a:off x="1952" y="2444"/>
                    <a:ext cx="26" cy="16"/>
                  </a:xfrm>
                  <a:custGeom>
                    <a:avLst/>
                    <a:gdLst/>
                    <a:ahLst/>
                    <a:cxnLst>
                      <a:cxn ang="0">
                        <a:pos x="0" y="0"/>
                      </a:cxn>
                      <a:cxn ang="0">
                        <a:pos x="15" y="16"/>
                      </a:cxn>
                      <a:cxn ang="0">
                        <a:pos x="26" y="16"/>
                      </a:cxn>
                      <a:cxn ang="0">
                        <a:pos x="26" y="0"/>
                      </a:cxn>
                      <a:cxn ang="0">
                        <a:pos x="0" y="0"/>
                      </a:cxn>
                    </a:cxnLst>
                    <a:rect l="0" t="0" r="r" b="b"/>
                    <a:pathLst>
                      <a:path w="26" h="16">
                        <a:moveTo>
                          <a:pt x="0" y="0"/>
                        </a:moveTo>
                        <a:lnTo>
                          <a:pt x="15" y="16"/>
                        </a:lnTo>
                        <a:lnTo>
                          <a:pt x="26" y="16"/>
                        </a:lnTo>
                        <a:lnTo>
                          <a:pt x="26" y="0"/>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54" name="Freeform 53"/>
                  <p:cNvSpPr>
                    <a:spLocks noChangeAspect="1"/>
                  </p:cNvSpPr>
                  <p:nvPr/>
                </p:nvSpPr>
                <p:spPr bwMode="gray">
                  <a:xfrm>
                    <a:off x="1870" y="2373"/>
                    <a:ext cx="149" cy="46"/>
                  </a:xfrm>
                  <a:custGeom>
                    <a:avLst/>
                    <a:gdLst/>
                    <a:ahLst/>
                    <a:cxnLst>
                      <a:cxn ang="0">
                        <a:pos x="40" y="27"/>
                      </a:cxn>
                      <a:cxn ang="0">
                        <a:pos x="55" y="27"/>
                      </a:cxn>
                      <a:cxn ang="0">
                        <a:pos x="65" y="27"/>
                      </a:cxn>
                      <a:cxn ang="0">
                        <a:pos x="80" y="27"/>
                      </a:cxn>
                      <a:cxn ang="0">
                        <a:pos x="106" y="44"/>
                      </a:cxn>
                      <a:cxn ang="0">
                        <a:pos x="136" y="44"/>
                      </a:cxn>
                      <a:cxn ang="0">
                        <a:pos x="146" y="44"/>
                      </a:cxn>
                      <a:cxn ang="0">
                        <a:pos x="121" y="27"/>
                      </a:cxn>
                      <a:cxn ang="0">
                        <a:pos x="95" y="27"/>
                      </a:cxn>
                      <a:cxn ang="0">
                        <a:pos x="55" y="16"/>
                      </a:cxn>
                      <a:cxn ang="0">
                        <a:pos x="55" y="0"/>
                      </a:cxn>
                      <a:cxn ang="0">
                        <a:pos x="25" y="0"/>
                      </a:cxn>
                      <a:cxn ang="0">
                        <a:pos x="0" y="0"/>
                      </a:cxn>
                      <a:cxn ang="0">
                        <a:pos x="0" y="16"/>
                      </a:cxn>
                      <a:cxn ang="0">
                        <a:pos x="15" y="16"/>
                      </a:cxn>
                      <a:cxn ang="0">
                        <a:pos x="25" y="16"/>
                      </a:cxn>
                      <a:cxn ang="0">
                        <a:pos x="40" y="27"/>
                      </a:cxn>
                    </a:cxnLst>
                    <a:rect l="0" t="0" r="r" b="b"/>
                    <a:pathLst>
                      <a:path w="146" h="44">
                        <a:moveTo>
                          <a:pt x="40" y="27"/>
                        </a:moveTo>
                        <a:lnTo>
                          <a:pt x="55" y="27"/>
                        </a:lnTo>
                        <a:lnTo>
                          <a:pt x="65" y="27"/>
                        </a:lnTo>
                        <a:lnTo>
                          <a:pt x="80" y="27"/>
                        </a:lnTo>
                        <a:lnTo>
                          <a:pt x="106" y="44"/>
                        </a:lnTo>
                        <a:lnTo>
                          <a:pt x="136" y="44"/>
                        </a:lnTo>
                        <a:lnTo>
                          <a:pt x="146" y="44"/>
                        </a:lnTo>
                        <a:lnTo>
                          <a:pt x="121" y="27"/>
                        </a:lnTo>
                        <a:lnTo>
                          <a:pt x="95" y="27"/>
                        </a:lnTo>
                        <a:lnTo>
                          <a:pt x="55" y="16"/>
                        </a:lnTo>
                        <a:lnTo>
                          <a:pt x="55" y="0"/>
                        </a:lnTo>
                        <a:lnTo>
                          <a:pt x="25" y="0"/>
                        </a:lnTo>
                        <a:lnTo>
                          <a:pt x="0" y="0"/>
                        </a:lnTo>
                        <a:lnTo>
                          <a:pt x="0" y="16"/>
                        </a:lnTo>
                        <a:lnTo>
                          <a:pt x="15" y="16"/>
                        </a:lnTo>
                        <a:lnTo>
                          <a:pt x="25" y="16"/>
                        </a:lnTo>
                        <a:lnTo>
                          <a:pt x="4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sp>
              <p:nvSpPr>
                <p:cNvPr id="44" name="Freeform 43"/>
                <p:cNvSpPr>
                  <a:spLocks noChangeAspect="1"/>
                </p:cNvSpPr>
                <p:nvPr/>
              </p:nvSpPr>
              <p:spPr bwMode="gray">
                <a:xfrm>
                  <a:off x="4989402" y="3767488"/>
                  <a:ext cx="24548" cy="13620"/>
                </a:xfrm>
                <a:custGeom>
                  <a:avLst/>
                  <a:gdLst/>
                  <a:ahLst/>
                  <a:cxnLst>
                    <a:cxn ang="0">
                      <a:pos x="0" y="0"/>
                    </a:cxn>
                    <a:cxn ang="0">
                      <a:pos x="0" y="0"/>
                    </a:cxn>
                    <a:cxn ang="0">
                      <a:pos x="30" y="0"/>
                    </a:cxn>
                    <a:cxn ang="0">
                      <a:pos x="15" y="16"/>
                    </a:cxn>
                    <a:cxn ang="0">
                      <a:pos x="0" y="16"/>
                    </a:cxn>
                    <a:cxn ang="0">
                      <a:pos x="0" y="0"/>
                    </a:cxn>
                  </a:cxnLst>
                  <a:rect l="0" t="0" r="r" b="b"/>
                  <a:pathLst>
                    <a:path w="30" h="16">
                      <a:moveTo>
                        <a:pt x="0" y="0"/>
                      </a:moveTo>
                      <a:lnTo>
                        <a:pt x="0" y="0"/>
                      </a:lnTo>
                      <a:lnTo>
                        <a:pt x="30" y="0"/>
                      </a:lnTo>
                      <a:lnTo>
                        <a:pt x="15" y="16"/>
                      </a:lnTo>
                      <a:lnTo>
                        <a:pt x="0"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5" name="Freeform 44"/>
                <p:cNvSpPr>
                  <a:spLocks noChangeAspect="1"/>
                </p:cNvSpPr>
                <p:nvPr/>
              </p:nvSpPr>
              <p:spPr bwMode="gray">
                <a:xfrm>
                  <a:off x="4859446" y="3806986"/>
                  <a:ext cx="53427" cy="23154"/>
                </a:xfrm>
                <a:custGeom>
                  <a:avLst/>
                  <a:gdLst/>
                  <a:ahLst/>
                  <a:cxnLst>
                    <a:cxn ang="0">
                      <a:pos x="0" y="27"/>
                    </a:cxn>
                    <a:cxn ang="0">
                      <a:pos x="25" y="17"/>
                    </a:cxn>
                    <a:cxn ang="0">
                      <a:pos x="35" y="17"/>
                    </a:cxn>
                    <a:cxn ang="0">
                      <a:pos x="65" y="0"/>
                    </a:cxn>
                    <a:cxn ang="0">
                      <a:pos x="50" y="0"/>
                    </a:cxn>
                    <a:cxn ang="0">
                      <a:pos x="35" y="0"/>
                    </a:cxn>
                    <a:cxn ang="0">
                      <a:pos x="25" y="17"/>
                    </a:cxn>
                    <a:cxn ang="0">
                      <a:pos x="0" y="27"/>
                    </a:cxn>
                  </a:cxnLst>
                  <a:rect l="0" t="0" r="r" b="b"/>
                  <a:pathLst>
                    <a:path w="65" h="27">
                      <a:moveTo>
                        <a:pt x="0" y="27"/>
                      </a:moveTo>
                      <a:lnTo>
                        <a:pt x="25" y="17"/>
                      </a:lnTo>
                      <a:lnTo>
                        <a:pt x="35" y="17"/>
                      </a:lnTo>
                      <a:lnTo>
                        <a:pt x="65" y="0"/>
                      </a:lnTo>
                      <a:lnTo>
                        <a:pt x="50" y="0"/>
                      </a:lnTo>
                      <a:lnTo>
                        <a:pt x="35" y="0"/>
                      </a:lnTo>
                      <a:lnTo>
                        <a:pt x="25" y="17"/>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6" name="Freeform 45"/>
                <p:cNvSpPr>
                  <a:spLocks noChangeAspect="1"/>
                </p:cNvSpPr>
                <p:nvPr/>
              </p:nvSpPr>
              <p:spPr bwMode="gray">
                <a:xfrm>
                  <a:off x="4859446" y="3806986"/>
                  <a:ext cx="53427" cy="23154"/>
                </a:xfrm>
                <a:custGeom>
                  <a:avLst/>
                  <a:gdLst/>
                  <a:ahLst/>
                  <a:cxnLst>
                    <a:cxn ang="0">
                      <a:pos x="0" y="27"/>
                    </a:cxn>
                    <a:cxn ang="0">
                      <a:pos x="25" y="17"/>
                    </a:cxn>
                    <a:cxn ang="0">
                      <a:pos x="35" y="17"/>
                    </a:cxn>
                    <a:cxn ang="0">
                      <a:pos x="65" y="0"/>
                    </a:cxn>
                    <a:cxn ang="0">
                      <a:pos x="50" y="0"/>
                    </a:cxn>
                    <a:cxn ang="0">
                      <a:pos x="35" y="0"/>
                    </a:cxn>
                    <a:cxn ang="0">
                      <a:pos x="25" y="17"/>
                    </a:cxn>
                    <a:cxn ang="0">
                      <a:pos x="0" y="27"/>
                    </a:cxn>
                  </a:cxnLst>
                  <a:rect l="0" t="0" r="r" b="b"/>
                  <a:pathLst>
                    <a:path w="65" h="27">
                      <a:moveTo>
                        <a:pt x="0" y="27"/>
                      </a:moveTo>
                      <a:lnTo>
                        <a:pt x="25" y="17"/>
                      </a:lnTo>
                      <a:lnTo>
                        <a:pt x="35" y="17"/>
                      </a:lnTo>
                      <a:lnTo>
                        <a:pt x="65" y="0"/>
                      </a:lnTo>
                      <a:lnTo>
                        <a:pt x="50" y="0"/>
                      </a:lnTo>
                      <a:lnTo>
                        <a:pt x="35" y="0"/>
                      </a:lnTo>
                      <a:lnTo>
                        <a:pt x="25" y="17"/>
                      </a:lnTo>
                      <a:lnTo>
                        <a:pt x="0" y="27"/>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7" name="Freeform 46"/>
                <p:cNvSpPr>
                  <a:spLocks noChangeAspect="1"/>
                </p:cNvSpPr>
                <p:nvPr/>
              </p:nvSpPr>
              <p:spPr bwMode="gray">
                <a:xfrm>
                  <a:off x="4855115" y="3703474"/>
                  <a:ext cx="24547" cy="14982"/>
                </a:xfrm>
                <a:custGeom>
                  <a:avLst/>
                  <a:gdLst/>
                  <a:ahLst/>
                  <a:cxnLst>
                    <a:cxn ang="0">
                      <a:pos x="0" y="0"/>
                    </a:cxn>
                    <a:cxn ang="0">
                      <a:pos x="30" y="0"/>
                    </a:cxn>
                    <a:cxn ang="0">
                      <a:pos x="15" y="16"/>
                    </a:cxn>
                    <a:cxn ang="0">
                      <a:pos x="0" y="0"/>
                    </a:cxn>
                  </a:cxnLst>
                  <a:rect l="0" t="0" r="r" b="b"/>
                  <a:pathLst>
                    <a:path w="30" h="16">
                      <a:moveTo>
                        <a:pt x="0" y="0"/>
                      </a:moveTo>
                      <a:lnTo>
                        <a:pt x="30" y="0"/>
                      </a:lnTo>
                      <a:lnTo>
                        <a:pt x="15" y="16"/>
                      </a:lnTo>
                      <a:lnTo>
                        <a:pt x="0"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8" name="Freeform 47"/>
                <p:cNvSpPr>
                  <a:spLocks noChangeAspect="1"/>
                </p:cNvSpPr>
                <p:nvPr/>
              </p:nvSpPr>
              <p:spPr bwMode="gray">
                <a:xfrm>
                  <a:off x="4847895" y="3625840"/>
                  <a:ext cx="11552" cy="14982"/>
                </a:xfrm>
                <a:custGeom>
                  <a:avLst/>
                  <a:gdLst/>
                  <a:ahLst/>
                  <a:cxnLst>
                    <a:cxn ang="0">
                      <a:pos x="0" y="16"/>
                    </a:cxn>
                    <a:cxn ang="0">
                      <a:pos x="0" y="0"/>
                    </a:cxn>
                    <a:cxn ang="0">
                      <a:pos x="15" y="16"/>
                    </a:cxn>
                    <a:cxn ang="0">
                      <a:pos x="0" y="16"/>
                    </a:cxn>
                  </a:cxnLst>
                  <a:rect l="0" t="0" r="r" b="b"/>
                  <a:pathLst>
                    <a:path w="15" h="16">
                      <a:moveTo>
                        <a:pt x="0" y="16"/>
                      </a:moveTo>
                      <a:lnTo>
                        <a:pt x="0" y="0"/>
                      </a:lnTo>
                      <a:lnTo>
                        <a:pt x="15" y="16"/>
                      </a:lnTo>
                      <a:lnTo>
                        <a:pt x="0" y="16"/>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sp>
              <p:nvSpPr>
                <p:cNvPr id="49" name="Freeform 48"/>
                <p:cNvSpPr>
                  <a:spLocks noChangeAspect="1"/>
                </p:cNvSpPr>
                <p:nvPr/>
              </p:nvSpPr>
              <p:spPr bwMode="gray">
                <a:xfrm>
                  <a:off x="5259424" y="3909136"/>
                  <a:ext cx="31767" cy="38136"/>
                </a:xfrm>
                <a:custGeom>
                  <a:avLst/>
                  <a:gdLst/>
                  <a:ahLst/>
                  <a:cxnLst>
                    <a:cxn ang="0">
                      <a:pos x="15" y="0"/>
                    </a:cxn>
                    <a:cxn ang="0">
                      <a:pos x="0" y="0"/>
                    </a:cxn>
                    <a:cxn ang="0">
                      <a:pos x="0" y="16"/>
                    </a:cxn>
                    <a:cxn ang="0">
                      <a:pos x="30" y="27"/>
                    </a:cxn>
                    <a:cxn ang="0">
                      <a:pos x="40" y="43"/>
                    </a:cxn>
                    <a:cxn ang="0">
                      <a:pos x="40" y="27"/>
                    </a:cxn>
                    <a:cxn ang="0">
                      <a:pos x="30" y="16"/>
                    </a:cxn>
                    <a:cxn ang="0">
                      <a:pos x="15" y="0"/>
                    </a:cxn>
                  </a:cxnLst>
                  <a:rect l="0" t="0" r="r" b="b"/>
                  <a:pathLst>
                    <a:path w="40" h="43">
                      <a:moveTo>
                        <a:pt x="15" y="0"/>
                      </a:moveTo>
                      <a:lnTo>
                        <a:pt x="0" y="0"/>
                      </a:lnTo>
                      <a:lnTo>
                        <a:pt x="0" y="16"/>
                      </a:lnTo>
                      <a:lnTo>
                        <a:pt x="30" y="27"/>
                      </a:lnTo>
                      <a:lnTo>
                        <a:pt x="40" y="43"/>
                      </a:lnTo>
                      <a:lnTo>
                        <a:pt x="40" y="27"/>
                      </a:lnTo>
                      <a:lnTo>
                        <a:pt x="30" y="16"/>
                      </a:lnTo>
                      <a:lnTo>
                        <a:pt x="15" y="0"/>
                      </a:lnTo>
                      <a:close/>
                    </a:path>
                  </a:pathLst>
                </a:custGeom>
                <a:solidFill>
                  <a:srgbClr val="E0E2D6"/>
                </a:solidFill>
                <a:ln w="8001">
                  <a:solidFill>
                    <a:srgbClr val="808080"/>
                  </a:solidFill>
                  <a:prstDash val="solid"/>
                  <a:round/>
                  <a:headEnd/>
                  <a:tailEnd/>
                </a:ln>
                <a:effectLst>
                  <a:outerShdw dist="28398" dir="3806097" algn="ctr" rotWithShape="0">
                    <a:srgbClr val="808080"/>
                  </a:outerShdw>
                </a:effectLst>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a:lstStyle>
                <a:p>
                  <a:pPr fontAlgn="auto">
                    <a:spcBef>
                      <a:spcPts val="0"/>
                    </a:spcBef>
                    <a:spcAft>
                      <a:spcPts val="0"/>
                    </a:spcAft>
                    <a:defRPr/>
                  </a:pPr>
                  <a:endParaRPr lang="en-US" kern="0" dirty="0">
                    <a:solidFill>
                      <a:sysClr val="windowText" lastClr="000000"/>
                    </a:solidFill>
                    <a:latin typeface="Arial" charset="0"/>
                    <a:ea typeface="ＭＳ Ｐゴシック" pitchFamily="-112" charset="-128"/>
                  </a:endParaRPr>
                </a:p>
              </p:txBody>
            </p:sp>
          </p:grpSp>
          <p:sp>
            <p:nvSpPr>
              <p:cNvPr id="17" name="Oval 16"/>
              <p:cNvSpPr/>
              <p:nvPr/>
            </p:nvSpPr>
            <p:spPr>
              <a:xfrm>
                <a:off x="2214386" y="4759279"/>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8" name="Oval 17"/>
              <p:cNvSpPr/>
              <p:nvPr/>
            </p:nvSpPr>
            <p:spPr>
              <a:xfrm>
                <a:off x="1904078" y="4162532"/>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9" name="Oval 18"/>
              <p:cNvSpPr/>
              <p:nvPr/>
            </p:nvSpPr>
            <p:spPr>
              <a:xfrm>
                <a:off x="1681904" y="3819173"/>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20" name="Oval 19"/>
              <p:cNvSpPr/>
              <p:nvPr/>
            </p:nvSpPr>
            <p:spPr>
              <a:xfrm>
                <a:off x="2175827" y="3266494"/>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21" name="Oval 20"/>
              <p:cNvSpPr/>
              <p:nvPr/>
            </p:nvSpPr>
            <p:spPr>
              <a:xfrm>
                <a:off x="1983963" y="3211722"/>
                <a:ext cx="66102" cy="66102"/>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grpSp>
        <p:sp>
          <p:nvSpPr>
            <p:cNvPr id="13" name="Oval 12"/>
            <p:cNvSpPr/>
            <p:nvPr/>
          </p:nvSpPr>
          <p:spPr>
            <a:xfrm>
              <a:off x="2091970" y="3270712"/>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4" name="Oval 13"/>
            <p:cNvSpPr/>
            <p:nvPr/>
          </p:nvSpPr>
          <p:spPr>
            <a:xfrm>
              <a:off x="1502248" y="3134215"/>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sp>
          <p:nvSpPr>
            <p:cNvPr id="15" name="Oval 14"/>
            <p:cNvSpPr/>
            <p:nvPr/>
          </p:nvSpPr>
          <p:spPr>
            <a:xfrm>
              <a:off x="953608" y="2919529"/>
              <a:ext cx="80828" cy="80828"/>
            </a:xfrm>
            <a:prstGeom prst="ellipse">
              <a:avLst/>
            </a:prstGeom>
            <a:solidFill>
              <a:srgbClr val="0098DB"/>
            </a:solidFill>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CA" dirty="0"/>
            </a:p>
          </p:txBody>
        </p:sp>
      </p:grpSp>
      <p:sp>
        <p:nvSpPr>
          <p:cNvPr id="57" name="Line Callout 1 56"/>
          <p:cNvSpPr/>
          <p:nvPr/>
        </p:nvSpPr>
        <p:spPr>
          <a:xfrm>
            <a:off x="4648811" y="2353660"/>
            <a:ext cx="1536200" cy="614480"/>
          </a:xfrm>
          <a:prstGeom prst="borderCallout1">
            <a:avLst>
              <a:gd name="adj1" fmla="val 47685"/>
              <a:gd name="adj2" fmla="val -552"/>
              <a:gd name="adj3" fmla="val 170371"/>
              <a:gd name="adj4" fmla="val -140924"/>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8" name="TextBox 57"/>
          <p:cNvSpPr txBox="1"/>
          <p:nvPr/>
        </p:nvSpPr>
        <p:spPr>
          <a:xfrm>
            <a:off x="4917645" y="2507281"/>
            <a:ext cx="1113745" cy="307240"/>
          </a:xfrm>
          <a:prstGeom prst="rect">
            <a:avLst/>
          </a:prstGeom>
          <a:noFill/>
        </p:spPr>
        <p:txBody>
          <a:bodyPr wrap="square" rtlCol="0">
            <a:spAutoFit/>
          </a:bodyPr>
          <a:lstStyle/>
          <a:p>
            <a:r>
              <a:rPr lang="en-CA" sz="1400" dirty="0" smtClean="0"/>
              <a:t>Timmins - 1</a:t>
            </a:r>
            <a:endParaRPr lang="en-CA" sz="1400" dirty="0"/>
          </a:p>
        </p:txBody>
      </p:sp>
      <p:pic>
        <p:nvPicPr>
          <p:cNvPr id="59" name="Picture 58" descr="IMG_6627-1.jpg"/>
          <p:cNvPicPr>
            <a:picLocks noChangeAspect="1"/>
          </p:cNvPicPr>
          <p:nvPr/>
        </p:nvPicPr>
        <p:blipFill>
          <a:blip r:embed="rId2" cstate="print"/>
          <a:stretch>
            <a:fillRect/>
          </a:stretch>
        </p:blipFill>
        <p:spPr>
          <a:xfrm>
            <a:off x="6338630" y="2200040"/>
            <a:ext cx="2277142" cy="3429000"/>
          </a:xfrm>
          <a:prstGeom prst="rect">
            <a:avLst/>
          </a:prstGeom>
          <a:ln>
            <a:noFill/>
          </a:ln>
          <a:effectLst>
            <a:softEdge rad="112500"/>
          </a:effectLst>
        </p:spPr>
      </p:pic>
      <p:sp>
        <p:nvSpPr>
          <p:cNvPr id="60" name="Line Callout 1 59"/>
          <p:cNvSpPr/>
          <p:nvPr/>
        </p:nvSpPr>
        <p:spPr>
          <a:xfrm>
            <a:off x="4495190" y="3121760"/>
            <a:ext cx="1536200" cy="614480"/>
          </a:xfrm>
          <a:prstGeom prst="borderCallout1">
            <a:avLst>
              <a:gd name="adj1" fmla="val 47685"/>
              <a:gd name="adj2" fmla="val -552"/>
              <a:gd name="adj3" fmla="val 40163"/>
              <a:gd name="adj4" fmla="val -121083"/>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1" name="TextBox 60"/>
          <p:cNvSpPr txBox="1"/>
          <p:nvPr/>
        </p:nvSpPr>
        <p:spPr>
          <a:xfrm>
            <a:off x="4725620" y="3275380"/>
            <a:ext cx="1113745" cy="307240"/>
          </a:xfrm>
          <a:prstGeom prst="rect">
            <a:avLst/>
          </a:prstGeom>
          <a:noFill/>
        </p:spPr>
        <p:txBody>
          <a:bodyPr wrap="square" rtlCol="0">
            <a:spAutoFit/>
          </a:bodyPr>
          <a:lstStyle/>
          <a:p>
            <a:r>
              <a:rPr lang="en-CA" sz="1400" dirty="0" smtClean="0"/>
              <a:t>Quebec - 2</a:t>
            </a:r>
            <a:endParaRPr lang="en-CA" sz="1400" dirty="0"/>
          </a:p>
        </p:txBody>
      </p:sp>
      <p:sp>
        <p:nvSpPr>
          <p:cNvPr id="62" name="Line Callout 1 61"/>
          <p:cNvSpPr/>
          <p:nvPr/>
        </p:nvSpPr>
        <p:spPr>
          <a:xfrm>
            <a:off x="4187950" y="3889860"/>
            <a:ext cx="1536200" cy="614480"/>
          </a:xfrm>
          <a:prstGeom prst="borderCallout1">
            <a:avLst>
              <a:gd name="adj1" fmla="val 47685"/>
              <a:gd name="adj2" fmla="val -552"/>
              <a:gd name="adj3" fmla="val -106579"/>
              <a:gd name="adj4" fmla="val -139271"/>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3" name="TextBox 62"/>
          <p:cNvSpPr txBox="1"/>
          <p:nvPr/>
        </p:nvSpPr>
        <p:spPr>
          <a:xfrm>
            <a:off x="4418380" y="3928265"/>
            <a:ext cx="1113745" cy="523220"/>
          </a:xfrm>
          <a:prstGeom prst="rect">
            <a:avLst/>
          </a:prstGeom>
          <a:noFill/>
        </p:spPr>
        <p:txBody>
          <a:bodyPr wrap="square" rtlCol="0">
            <a:spAutoFit/>
          </a:bodyPr>
          <a:lstStyle/>
          <a:p>
            <a:r>
              <a:rPr lang="en-CA" sz="1400" dirty="0" smtClean="0"/>
              <a:t>TB / Snow Lake - 2</a:t>
            </a:r>
            <a:endParaRPr lang="en-CA"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1 DUMAS_template_2311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2011 DUMAS_template_231110</Template>
  <TotalTime>18360</TotalTime>
  <Words>1249</Words>
  <Application>Microsoft Office PowerPoint</Application>
  <PresentationFormat>On-screen Show (4:3)</PresentationFormat>
  <Paragraphs>165</Paragraphs>
  <Slides>16</Slides>
  <Notes>1</Notes>
  <HiddenSlides>0</HiddenSlides>
  <MMClips>0</MMClips>
  <ScaleCrop>false</ScaleCrop>
  <HeadingPairs>
    <vt:vector size="6" baseType="variant">
      <vt:variant>
        <vt:lpstr>Theme</vt:lpstr>
      </vt:variant>
      <vt:variant>
        <vt:i4>10</vt:i4>
      </vt:variant>
      <vt:variant>
        <vt:lpstr>Slide Titles</vt:lpstr>
      </vt:variant>
      <vt:variant>
        <vt:i4>16</vt:i4>
      </vt:variant>
      <vt:variant>
        <vt:lpstr>Custom Shows</vt:lpstr>
      </vt:variant>
      <vt:variant>
        <vt:i4>1</vt:i4>
      </vt:variant>
    </vt:vector>
  </HeadingPairs>
  <TitlesOfParts>
    <vt:vector size="27" baseType="lpstr">
      <vt:lpstr>2011 DUMAS_template_231110</vt:lpstr>
      <vt:lpstr>1_Office Theme</vt:lpstr>
      <vt:lpstr>2_Office Theme</vt:lpstr>
      <vt:lpstr>3_Office Theme</vt:lpstr>
      <vt:lpstr>4_Office Theme</vt:lpstr>
      <vt:lpstr>5_Office Theme</vt:lpstr>
      <vt:lpstr>6_Office Theme</vt:lpstr>
      <vt:lpstr>7_Office Theme</vt:lpstr>
      <vt:lpstr>8_Office Theme</vt:lpstr>
      <vt:lpstr>9_Office Theme</vt:lpstr>
      <vt:lpstr>Slide 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Custom Show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Supervisors Duty to Ensure</dc:title>
  <dc:creator>Roger Fontaine</dc:creator>
  <cp:lastModifiedBy>bwoods</cp:lastModifiedBy>
  <cp:revision>1308</cp:revision>
  <dcterms:created xsi:type="dcterms:W3CDTF">2012-11-03T11:31:45Z</dcterms:created>
  <dcterms:modified xsi:type="dcterms:W3CDTF">2013-10-06T18:24:04Z</dcterms:modified>
</cp:coreProperties>
</file>